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497" r:id="rId3"/>
    <p:sldId id="603" r:id="rId4"/>
    <p:sldId id="335" r:id="rId5"/>
    <p:sldId id="484" r:id="rId6"/>
    <p:sldId id="485" r:id="rId7"/>
    <p:sldId id="486" r:id="rId8"/>
    <p:sldId id="487" r:id="rId9"/>
    <p:sldId id="488" r:id="rId10"/>
    <p:sldId id="477" r:id="rId11"/>
    <p:sldId id="478" r:id="rId12"/>
    <p:sldId id="479" r:id="rId13"/>
    <p:sldId id="481" r:id="rId14"/>
    <p:sldId id="480" r:id="rId15"/>
    <p:sldId id="482" r:id="rId16"/>
    <p:sldId id="483" r:id="rId17"/>
    <p:sldId id="405" r:id="rId18"/>
    <p:sldId id="408" r:id="rId19"/>
    <p:sldId id="496" r:id="rId20"/>
    <p:sldId id="498" r:id="rId21"/>
    <p:sldId id="499" r:id="rId22"/>
    <p:sldId id="525" r:id="rId23"/>
    <p:sldId id="520" r:id="rId24"/>
    <p:sldId id="521" r:id="rId25"/>
    <p:sldId id="523" r:id="rId26"/>
    <p:sldId id="524" r:id="rId27"/>
    <p:sldId id="522" r:id="rId28"/>
    <p:sldId id="588" r:id="rId29"/>
    <p:sldId id="579" r:id="rId30"/>
    <p:sldId id="527" r:id="rId31"/>
    <p:sldId id="528" r:id="rId32"/>
    <p:sldId id="592" r:id="rId33"/>
    <p:sldId id="591" r:id="rId34"/>
    <p:sldId id="581" r:id="rId35"/>
    <p:sldId id="593" r:id="rId36"/>
    <p:sldId id="594" r:id="rId37"/>
    <p:sldId id="595" r:id="rId38"/>
    <p:sldId id="596" r:id="rId39"/>
    <p:sldId id="597" r:id="rId40"/>
    <p:sldId id="598" r:id="rId41"/>
    <p:sldId id="599" r:id="rId42"/>
    <p:sldId id="600" r:id="rId43"/>
    <p:sldId id="601" r:id="rId44"/>
    <p:sldId id="6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5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3B9F5-3DC4-45E5-9EE0-205DC971DE52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B3677-1433-4FD7-918A-3ACDC61B1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9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6FA41274-A4DA-9EC9-0BBC-71980DC8CF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0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5963" indent="-274638" defTabSz="8890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01725" indent="-219075" defTabSz="8890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1463" indent="-219075" defTabSz="8890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82788" indent="-219075" defTabSz="8890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39988" indent="-219075" defTabSz="889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97188" indent="-219075" defTabSz="889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54388" indent="-219075" defTabSz="889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11588" indent="-219075" defTabSz="889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97A43EA-5144-3047-A5A1-1CD18AE7F29C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0406A876-D760-0214-B309-76CD28F5C5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7FBF2C9-9A45-5660-A9BB-8DD81E00DF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21FEF037-4849-4E9D-A25A-D99DBB3876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963" indent="-274638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725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788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99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71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43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15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420394-0C0B-41F1-80DE-04773FAE043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868DAC23-A302-4750-BA62-B91A107976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FDF7F9B-FBD3-406A-9747-A77F1B240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43DE3ABE-E6FD-4F91-8150-600AC88A6C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963" indent="-274638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725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788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99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71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43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15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C018C1-9677-44B4-9CAF-C7563AF6D899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40EB99A6-8020-4C1E-8AD6-DAADA44127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15862CD0-8F1F-40BF-BE9E-85D0BB3A34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1D61DB44-AC92-4F5D-BF0B-938FD7E2F2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F9E68DEE-EC48-44F9-9F24-B5777D70B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8E912381-8FF9-4423-9838-865041E87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963" indent="-274638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725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788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99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71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43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15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19528F-F962-4D99-A8B4-B6C35111A733}" type="slidenum">
              <a:rPr lang="en-US" altLang="en-US"/>
              <a:pPr/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5B8BC56F-0364-4E5A-AFBB-CE8C42F6C5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F87096CB-DB2F-4180-966F-B39DE2245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56B825FE-D6AD-40A5-8839-EE2830307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963" indent="-274638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725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788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99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71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43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15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392BBC-065E-4D8E-88EC-F39DD781C140}" type="slidenum">
              <a:rPr lang="en-US" altLang="en-US"/>
              <a:pPr/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>
            <a:extLst>
              <a:ext uri="{FF2B5EF4-FFF2-40B4-BE49-F238E27FC236}">
                <a16:creationId xmlns:a16="http://schemas.microsoft.com/office/drawing/2014/main" id="{62390590-3E95-4662-58EA-CCF79039FC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Notes Placeholder 2">
            <a:extLst>
              <a:ext uri="{FF2B5EF4-FFF2-40B4-BE49-F238E27FC236}">
                <a16:creationId xmlns:a16="http://schemas.microsoft.com/office/drawing/2014/main" id="{58F3C44E-7288-5671-42F6-18D36954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More complicated- low dose rate benefits late-reacting normal tissues more than cancers, so in theory low dose rate radiotherapy better.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BE06439B-68CF-9BCC-CA7B-921679E5B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5963" indent="-2746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01725" indent="-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1463" indent="-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82788" indent="-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399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971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543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115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53365DC-D2AD-F84E-B270-233632432CEA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5451D841-5DC6-C187-4DE0-5B3E09B6B6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663F3C0C-4099-3A86-6457-40F82761C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8B62266B-5509-D892-03E1-73E9C62D4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5963" indent="-2746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01725" indent="-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1463" indent="-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82788" indent="-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399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971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543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115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A26E72A-3F71-3A4D-B907-53A65D9C9EE2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7E2DCC49-A081-3FA5-6F10-34BFCE3C5F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1088" y="669925"/>
            <a:ext cx="4410075" cy="3308350"/>
          </a:xfrm>
          <a:solidFill>
            <a:srgbClr val="FFFFFF"/>
          </a:solidFill>
          <a:ln/>
        </p:spPr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0FF6BD1C-47AC-1D56-3FA1-E582311D86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4205288"/>
            <a:ext cx="4819650" cy="39846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7F997902-72B7-46A3-C033-8BC99BC92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1ED66DDA-FAE2-8499-DF38-F69938E8F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8B8DD6CD-8690-F95B-1B01-86A71AA0B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5963" indent="-2746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01725" indent="-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1463" indent="-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82788" indent="-2190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399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971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543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11588" indent="-2190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E590742-F1BB-9B47-86AC-C140F5304DC4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626A4B29-D781-4126-8815-482371924F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0F49D1C1-1706-47B1-B9CA-506F7B1B8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D49A5A1D-DD84-4475-8E37-A8A3E5343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963" indent="-274638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725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788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99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71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43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15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609962-6473-42D8-873B-C12F79AF2211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1CAF8BA9-67BF-4E68-8E2F-09D8A6D34A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7B4A4F7F-DDBF-4C7C-B2E5-9E574D38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626E7467-F2A1-4EE8-80D7-9950DC825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963" indent="-274638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725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788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99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71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43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15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6F0666-F93E-4714-8EBC-A00EAE452FD2}" type="slidenum">
              <a:rPr lang="en-US" altLang="en-US"/>
              <a:pPr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902AA910-11B7-4891-AF14-634E9E5EF1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265059EE-0359-432C-84B0-C4CC279C5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0FE67FB8-84E5-4CB8-8DAD-F504B6B2B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963" indent="-274638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725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788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99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71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43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15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0DC2C94-C34F-46E1-8367-86A37B38E6A8}" type="slidenum">
              <a:rPr lang="en-US" altLang="en-US"/>
              <a:pPr/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B167BB3D-B479-4F02-BD56-DF43A84BAB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5963" indent="-274638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1725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2788" indent="-219075" defTabSz="939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99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71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43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1588" indent="-219075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57A2CF-9EA8-44C4-94B1-C74840DEF5C4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BAB60ADB-A06B-4004-B256-9EBA9210AF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1082611-A1EA-48D8-B83A-53B7F9938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00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CAA2135-9105-432C-8AB1-4EA5B33D80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3535229-08CA-4E8F-A1D3-8852FD7ED6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EFF77CC-238D-46C3-BC81-3495A872E2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DF54AB-F917-4CF1-AFE7-86ED33A36E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22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00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2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6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3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4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FFE11-AE19-3D79-6972-63A0A5644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600074"/>
            <a:ext cx="6035040" cy="15299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Brachytherapy Calculations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58BC0-0B05-2B56-14CF-279C77C80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2212848"/>
            <a:ext cx="6035041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RT4220 – Lecture #16</a:t>
            </a:r>
          </a:p>
          <a:p>
            <a:r>
              <a:rPr lang="en-US" dirty="0"/>
              <a:t>Kedree Proffitt</a:t>
            </a:r>
          </a:p>
          <a:p>
            <a:r>
              <a:rPr lang="en-US" dirty="0"/>
              <a:t>WSU</a:t>
            </a:r>
          </a:p>
          <a:p>
            <a:r>
              <a:rPr lang="en-US" dirty="0"/>
              <a:t>11/18/2025</a:t>
            </a:r>
          </a:p>
        </p:txBody>
      </p:sp>
      <p:pic>
        <p:nvPicPr>
          <p:cNvPr id="4" name="Picture 3" descr="A yellow and blue wavy lines&#10;&#10;AI-generated content may be incorrect.">
            <a:extLst>
              <a:ext uri="{FF2B5EF4-FFF2-40B4-BE49-F238E27FC236}">
                <a16:creationId xmlns:a16="http://schemas.microsoft.com/office/drawing/2014/main" id="{032BA512-73F5-5B4C-4E7C-4C9E5353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72" r="36394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42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288A80DB-02FB-39DD-FA57-4C1975FB3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Dose Rate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B7437A0B-DB31-BA89-759B-E20A70FAE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6089" y="1600201"/>
            <a:ext cx="8759825" cy="4525963"/>
          </a:xfrm>
        </p:spPr>
        <p:txBody>
          <a:bodyPr/>
          <a:lstStyle/>
          <a:p>
            <a:pPr eaLnBrk="1" hangingPunct="1"/>
            <a:r>
              <a:rPr lang="en-US" altLang="en-US"/>
              <a:t>Want to achieve maximum dose to tumor and keep acceptable toxicity to surrounding normal tissue</a:t>
            </a:r>
          </a:p>
          <a:p>
            <a:pPr eaLnBrk="1" hangingPunct="1"/>
            <a:r>
              <a:rPr lang="en-US" altLang="en-US"/>
              <a:t>Depends upon:</a:t>
            </a:r>
          </a:p>
          <a:p>
            <a:pPr lvl="1" eaLnBrk="1" hangingPunct="1"/>
            <a:r>
              <a:rPr lang="en-US" altLang="en-US"/>
              <a:t>Number of sources</a:t>
            </a:r>
          </a:p>
          <a:p>
            <a:pPr lvl="1" eaLnBrk="1" hangingPunct="1"/>
            <a:r>
              <a:rPr lang="en-US" altLang="en-US"/>
              <a:t>Geometric distribution</a:t>
            </a:r>
          </a:p>
          <a:p>
            <a:pPr lvl="1" eaLnBrk="1" hangingPunct="1"/>
            <a:r>
              <a:rPr lang="en-US" altLang="en-US"/>
              <a:t>Volume of target tissue</a:t>
            </a:r>
          </a:p>
          <a:p>
            <a:pPr lvl="1" eaLnBrk="1" hangingPunct="1"/>
            <a:r>
              <a:rPr lang="en-US" altLang="en-US"/>
              <a:t>Radiobiology of tumor vs. normal tissues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20AFF3FA-F305-A362-80B2-700DFAD6D2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Dose Rate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B8D996EE-C06E-F443-B521-4B6631946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04901"/>
            <a:ext cx="8618538" cy="2754313"/>
          </a:xfrm>
        </p:spPr>
        <p:txBody>
          <a:bodyPr/>
          <a:lstStyle/>
          <a:p>
            <a:pPr eaLnBrk="1" hangingPunct="1"/>
            <a:r>
              <a:rPr lang="en-US" altLang="en-US"/>
              <a:t>The biological effectiveness depends upon dose rate</a:t>
            </a:r>
          </a:p>
          <a:p>
            <a:pPr eaLnBrk="1" hangingPunct="1"/>
            <a:r>
              <a:rPr lang="en-US" altLang="en-US"/>
              <a:t>Long term effects (toxicities) also depend upon dose rate</a:t>
            </a:r>
          </a:p>
        </p:txBody>
      </p:sp>
      <p:pic>
        <p:nvPicPr>
          <p:cNvPr id="63491" name="Picture 6" descr="dose response 5">
            <a:extLst>
              <a:ext uri="{FF2B5EF4-FFF2-40B4-BE49-F238E27FC236}">
                <a16:creationId xmlns:a16="http://schemas.microsoft.com/office/drawing/2014/main" id="{D7E238D6-E66D-B1D8-48DC-F974CE8D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 r="3181"/>
          <a:stretch>
            <a:fillRect/>
          </a:stretch>
        </p:blipFill>
        <p:spPr bwMode="auto">
          <a:xfrm>
            <a:off x="5970588" y="3449638"/>
            <a:ext cx="4578350" cy="34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7" descr="5">
            <a:extLst>
              <a:ext uri="{FF2B5EF4-FFF2-40B4-BE49-F238E27FC236}">
                <a16:creationId xmlns:a16="http://schemas.microsoft.com/office/drawing/2014/main" id="{5D494869-CEFB-1DD3-F043-5BECE1ED5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" t="19667" r="755" b="2406"/>
          <a:stretch>
            <a:fillRect/>
          </a:stretch>
        </p:blipFill>
        <p:spPr bwMode="auto">
          <a:xfrm>
            <a:off x="1544639" y="3536950"/>
            <a:ext cx="4414837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5356C9F9-501A-00BE-14F3-710C58CED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Radiobiology of Dose Rate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8472BEC8-1DFE-9102-7E14-9309F8FA9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9726" y="1835151"/>
            <a:ext cx="9058275" cy="37115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To increase the survivability of healthy cells one should try to: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Reduce dose rate 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Extend treatment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This allows repopulation of healthy cells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This is why HDR is fractionated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4" descr="Screen shot 2010-11-21 at 12.53.06 PM.png">
            <a:extLst>
              <a:ext uri="{FF2B5EF4-FFF2-40B4-BE49-F238E27FC236}">
                <a16:creationId xmlns:a16="http://schemas.microsoft.com/office/drawing/2014/main" id="{0666E1C3-EE04-B464-7163-B7CDEDD78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9" b="4585"/>
          <a:stretch>
            <a:fillRect/>
          </a:stretch>
        </p:blipFill>
        <p:spPr bwMode="auto">
          <a:xfrm>
            <a:off x="3808414" y="3025775"/>
            <a:ext cx="6188075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1">
            <a:extLst>
              <a:ext uri="{FF2B5EF4-FFF2-40B4-BE49-F238E27FC236}">
                <a16:creationId xmlns:a16="http://schemas.microsoft.com/office/drawing/2014/main" id="{18159A7F-B594-974C-DE98-54DFDDC4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Radiobiology of LDR vs. HDR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4783F184-2E1D-6E09-5E8D-098C4BFA84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0" y="1284289"/>
            <a:ext cx="9144000" cy="4841875"/>
          </a:xfrm>
        </p:spPr>
        <p:txBody>
          <a:bodyPr/>
          <a:lstStyle/>
          <a:p>
            <a:r>
              <a:rPr lang="en-US" altLang="en-US" sz="2800"/>
              <a:t>α = unrepairable damage; β = repairable damage</a:t>
            </a:r>
          </a:p>
          <a:p>
            <a:r>
              <a:rPr lang="en-US" altLang="en-US" sz="2800"/>
              <a:t>α/β ratios determine the “bendiness” of the cell survival curve for a particular tissue under radiation</a:t>
            </a:r>
          </a:p>
        </p:txBody>
      </p:sp>
      <p:graphicFrame>
        <p:nvGraphicFramePr>
          <p:cNvPr id="66564" name="Object 2">
            <a:extLst>
              <a:ext uri="{FF2B5EF4-FFF2-40B4-BE49-F238E27FC236}">
                <a16:creationId xmlns:a16="http://schemas.microsoft.com/office/drawing/2014/main" id="{2421D5AE-6220-0F19-EB9A-E28F8ABBCB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6026" y="3354388"/>
          <a:ext cx="170656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86300" imgH="1092200" progId="Equation.3">
                  <p:embed/>
                </p:oleObj>
              </mc:Choice>
              <mc:Fallback>
                <p:oleObj name="Equation" r:id="rId4" imgW="4686300" imgH="1092200" progId="Equation.3">
                  <p:embed/>
                  <p:pic>
                    <p:nvPicPr>
                      <p:cNvPr id="66564" name="Object 2">
                        <a:extLst>
                          <a:ext uri="{FF2B5EF4-FFF2-40B4-BE49-F238E27FC236}">
                            <a16:creationId xmlns:a16="http://schemas.microsoft.com/office/drawing/2014/main" id="{2421D5AE-6220-0F19-EB9A-E28F8ABBCB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026" y="3354388"/>
                        <a:ext cx="1706563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 descr="From Clipboard">
            <a:extLst>
              <a:ext uri="{FF2B5EF4-FFF2-40B4-BE49-F238E27FC236}">
                <a16:creationId xmlns:a16="http://schemas.microsoft.com/office/drawing/2014/main" id="{D298808F-ECE7-6F71-B1A4-6CFF34BF3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6" y="841375"/>
            <a:ext cx="7629525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523" name="Freeform 3">
            <a:extLst>
              <a:ext uri="{FF2B5EF4-FFF2-40B4-BE49-F238E27FC236}">
                <a16:creationId xmlns:a16="http://schemas.microsoft.com/office/drawing/2014/main" id="{93143A05-3253-7D70-E0E9-EF079DB77DE9}"/>
              </a:ext>
            </a:extLst>
          </p:cNvPr>
          <p:cNvSpPr>
            <a:spLocks/>
          </p:cNvSpPr>
          <p:nvPr/>
        </p:nvSpPr>
        <p:spPr bwMode="auto">
          <a:xfrm>
            <a:off x="3436939" y="1328739"/>
            <a:ext cx="6027737" cy="4098925"/>
          </a:xfrm>
          <a:custGeom>
            <a:avLst/>
            <a:gdLst>
              <a:gd name="T0" fmla="*/ 0 w 4128"/>
              <a:gd name="T1" fmla="*/ 0 h 2592"/>
              <a:gd name="T2" fmla="*/ 2147483646 w 4128"/>
              <a:gd name="T3" fmla="*/ 2147483646 h 2592"/>
              <a:gd name="T4" fmla="*/ 2147483646 w 4128"/>
              <a:gd name="T5" fmla="*/ 2147483646 h 2592"/>
              <a:gd name="T6" fmla="*/ 2147483646 w 4128"/>
              <a:gd name="T7" fmla="*/ 2147483646 h 2592"/>
              <a:gd name="T8" fmla="*/ 2147483646 w 4128"/>
              <a:gd name="T9" fmla="*/ 2147483646 h 2592"/>
              <a:gd name="T10" fmla="*/ 2147483646 w 4128"/>
              <a:gd name="T11" fmla="*/ 2147483646 h 2592"/>
              <a:gd name="T12" fmla="*/ 2147483646 w 4128"/>
              <a:gd name="T13" fmla="*/ 2147483646 h 25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128"/>
              <a:gd name="T22" fmla="*/ 0 h 2592"/>
              <a:gd name="T23" fmla="*/ 4128 w 4128"/>
              <a:gd name="T24" fmla="*/ 2592 h 25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128" h="2592">
                <a:moveTo>
                  <a:pt x="0" y="0"/>
                </a:moveTo>
                <a:cubicBezTo>
                  <a:pt x="324" y="136"/>
                  <a:pt x="648" y="272"/>
                  <a:pt x="960" y="432"/>
                </a:cubicBezTo>
                <a:cubicBezTo>
                  <a:pt x="1271" y="591"/>
                  <a:pt x="1624" y="808"/>
                  <a:pt x="1872" y="960"/>
                </a:cubicBezTo>
                <a:cubicBezTo>
                  <a:pt x="2119" y="1111"/>
                  <a:pt x="2208" y="1176"/>
                  <a:pt x="2448" y="1344"/>
                </a:cubicBezTo>
                <a:cubicBezTo>
                  <a:pt x="2687" y="1511"/>
                  <a:pt x="3096" y="1808"/>
                  <a:pt x="3312" y="1968"/>
                </a:cubicBezTo>
                <a:cubicBezTo>
                  <a:pt x="3527" y="2127"/>
                  <a:pt x="3608" y="2200"/>
                  <a:pt x="3744" y="2304"/>
                </a:cubicBezTo>
                <a:cubicBezTo>
                  <a:pt x="3880" y="2408"/>
                  <a:pt x="4004" y="2500"/>
                  <a:pt x="4128" y="2592"/>
                </a:cubicBezTo>
              </a:path>
            </a:pathLst>
          </a:custGeom>
          <a:noFill/>
          <a:ln w="1524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524" name="Freeform 4">
            <a:extLst>
              <a:ext uri="{FF2B5EF4-FFF2-40B4-BE49-F238E27FC236}">
                <a16:creationId xmlns:a16="http://schemas.microsoft.com/office/drawing/2014/main" id="{301918E6-D445-0C3C-EA27-91ABD1FE92BF}"/>
              </a:ext>
            </a:extLst>
          </p:cNvPr>
          <p:cNvSpPr>
            <a:spLocks/>
          </p:cNvSpPr>
          <p:nvPr/>
        </p:nvSpPr>
        <p:spPr bwMode="auto">
          <a:xfrm>
            <a:off x="3425826" y="1327150"/>
            <a:ext cx="4938713" cy="4400550"/>
          </a:xfrm>
          <a:custGeom>
            <a:avLst/>
            <a:gdLst>
              <a:gd name="T0" fmla="*/ 0 w 3072"/>
              <a:gd name="T1" fmla="*/ 0 h 2736"/>
              <a:gd name="T2" fmla="*/ 2147483646 w 3072"/>
              <a:gd name="T3" fmla="*/ 2147483646 h 2736"/>
              <a:gd name="T4" fmla="*/ 2147483646 w 3072"/>
              <a:gd name="T5" fmla="*/ 2147483646 h 2736"/>
              <a:gd name="T6" fmla="*/ 2147483646 w 3072"/>
              <a:gd name="T7" fmla="*/ 2147483646 h 2736"/>
              <a:gd name="T8" fmla="*/ 2147483646 w 3072"/>
              <a:gd name="T9" fmla="*/ 2147483646 h 2736"/>
              <a:gd name="T10" fmla="*/ 2147483646 w 3072"/>
              <a:gd name="T11" fmla="*/ 2147483646 h 2736"/>
              <a:gd name="T12" fmla="*/ 2147483646 w 3072"/>
              <a:gd name="T13" fmla="*/ 2147483646 h 2736"/>
              <a:gd name="T14" fmla="*/ 2147483646 w 3072"/>
              <a:gd name="T15" fmla="*/ 2147483646 h 2736"/>
              <a:gd name="T16" fmla="*/ 2147483646 w 3072"/>
              <a:gd name="T17" fmla="*/ 2147483646 h 27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72"/>
              <a:gd name="T28" fmla="*/ 0 h 2736"/>
              <a:gd name="T29" fmla="*/ 3072 w 3072"/>
              <a:gd name="T30" fmla="*/ 2736 h 27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72" h="2736">
                <a:moveTo>
                  <a:pt x="0" y="0"/>
                </a:moveTo>
                <a:cubicBezTo>
                  <a:pt x="184" y="12"/>
                  <a:pt x="368" y="24"/>
                  <a:pt x="528" y="48"/>
                </a:cubicBezTo>
                <a:cubicBezTo>
                  <a:pt x="687" y="71"/>
                  <a:pt x="808" y="96"/>
                  <a:pt x="960" y="144"/>
                </a:cubicBezTo>
                <a:cubicBezTo>
                  <a:pt x="1111" y="191"/>
                  <a:pt x="1288" y="256"/>
                  <a:pt x="1440" y="336"/>
                </a:cubicBezTo>
                <a:cubicBezTo>
                  <a:pt x="1591" y="415"/>
                  <a:pt x="1735" y="511"/>
                  <a:pt x="1872" y="624"/>
                </a:cubicBezTo>
                <a:cubicBezTo>
                  <a:pt x="2008" y="736"/>
                  <a:pt x="2120" y="840"/>
                  <a:pt x="2256" y="1008"/>
                </a:cubicBezTo>
                <a:cubicBezTo>
                  <a:pt x="2392" y="1176"/>
                  <a:pt x="2576" y="1424"/>
                  <a:pt x="2688" y="1632"/>
                </a:cubicBezTo>
                <a:cubicBezTo>
                  <a:pt x="2799" y="1839"/>
                  <a:pt x="2864" y="2072"/>
                  <a:pt x="2928" y="2256"/>
                </a:cubicBezTo>
                <a:cubicBezTo>
                  <a:pt x="2991" y="2439"/>
                  <a:pt x="3048" y="2656"/>
                  <a:pt x="3072" y="2736"/>
                </a:cubicBezTo>
              </a:path>
            </a:pathLst>
          </a:custGeom>
          <a:noFill/>
          <a:ln w="152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525" name="Text Box 5">
            <a:extLst>
              <a:ext uri="{FF2B5EF4-FFF2-40B4-BE49-F238E27FC236}">
                <a16:creationId xmlns:a16="http://schemas.microsoft.com/office/drawing/2014/main" id="{62344284-6FFF-C1F2-A5FB-28DE29D0C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326" y="2414588"/>
            <a:ext cx="2479675" cy="842962"/>
          </a:xfrm>
          <a:prstGeom prst="rect">
            <a:avLst/>
          </a:prstGeom>
          <a:solidFill>
            <a:srgbClr val="E8E8E8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rgbClr val="FF0000"/>
                </a:solidFill>
              </a:rPr>
              <a:t>Low </a:t>
            </a:r>
            <a:r>
              <a:rPr lang="en-US" altLang="en-US" sz="4800" b="1">
                <a:solidFill>
                  <a:srgbClr val="FF0000"/>
                </a:solidFill>
                <a:sym typeface="Symbol" pitchFamily="2" charset="2"/>
              </a:rPr>
              <a:t>/</a:t>
            </a:r>
            <a:endParaRPr lang="en-US" altLang="en-US" sz="4800" b="1">
              <a:solidFill>
                <a:srgbClr val="FF0000"/>
              </a:solidFill>
            </a:endParaRPr>
          </a:p>
        </p:txBody>
      </p:sp>
      <p:sp>
        <p:nvSpPr>
          <p:cNvPr id="2027526" name="Text Box 6">
            <a:extLst>
              <a:ext uri="{FF2B5EF4-FFF2-40B4-BE49-F238E27FC236}">
                <a16:creationId xmlns:a16="http://schemas.microsoft.com/office/drawing/2014/main" id="{CDB9AF5E-356C-6778-81A9-590367E40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548063"/>
            <a:ext cx="2616200" cy="842962"/>
          </a:xfrm>
          <a:prstGeom prst="rect">
            <a:avLst/>
          </a:prstGeom>
          <a:solidFill>
            <a:srgbClr val="E8E8E8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rgbClr val="0000FF"/>
                </a:solidFill>
              </a:rPr>
              <a:t>High </a:t>
            </a:r>
            <a:r>
              <a:rPr lang="en-US" altLang="en-US" sz="4800" b="1">
                <a:solidFill>
                  <a:srgbClr val="0000FF"/>
                </a:solidFill>
                <a:sym typeface="Symbol" pitchFamily="2" charset="2"/>
              </a:rPr>
              <a:t>/</a:t>
            </a:r>
            <a:endParaRPr lang="en-US" altLang="en-US" sz="4800" b="1">
              <a:solidFill>
                <a:srgbClr val="0000FF"/>
              </a:solidFill>
            </a:endParaRPr>
          </a:p>
        </p:txBody>
      </p:sp>
      <p:graphicFrame>
        <p:nvGraphicFramePr>
          <p:cNvPr id="68614" name="Object 1">
            <a:extLst>
              <a:ext uri="{FF2B5EF4-FFF2-40B4-BE49-F238E27FC236}">
                <a16:creationId xmlns:a16="http://schemas.microsoft.com/office/drawing/2014/main" id="{91218490-AB09-1197-E137-38E4255B7D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3813" y="133350"/>
          <a:ext cx="41719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86300" imgH="1092200" progId="Equation.3">
                  <p:embed/>
                </p:oleObj>
              </mc:Choice>
              <mc:Fallback>
                <p:oleObj name="Equation" r:id="rId4" imgW="4686300" imgH="1092200" progId="Equation.3">
                  <p:embed/>
                  <p:pic>
                    <p:nvPicPr>
                      <p:cNvPr id="68614" name="Object 1">
                        <a:extLst>
                          <a:ext uri="{FF2B5EF4-FFF2-40B4-BE49-F238E27FC236}">
                            <a16:creationId xmlns:a16="http://schemas.microsoft.com/office/drawing/2014/main" id="{91218490-AB09-1197-E137-38E4255B7D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3813" y="133350"/>
                        <a:ext cx="41719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2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2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27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27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27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27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27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27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27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27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27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27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25" grpId="0" animBg="1" autoUpdateAnimBg="0"/>
      <p:bldP spid="20275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Title 1">
            <a:extLst>
              <a:ext uri="{FF2B5EF4-FFF2-40B4-BE49-F238E27FC236}">
                <a16:creationId xmlns:a16="http://schemas.microsoft.com/office/drawing/2014/main" id="{C6EAFA9C-6A7C-100A-4F35-286BABA5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Radiobiology of LDR vs. HDR</a:t>
            </a:r>
          </a:p>
        </p:txBody>
      </p:sp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28029191-DFF5-C2FD-5881-5558C39B7E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16076" y="1600201"/>
            <a:ext cx="9051925" cy="4525963"/>
          </a:xfrm>
        </p:spPr>
        <p:txBody>
          <a:bodyPr>
            <a:normAutofit lnSpcReduction="10000"/>
          </a:bodyPr>
          <a:lstStyle/>
          <a:p>
            <a:r>
              <a:rPr lang="en-US" altLang="en-US" sz="2800"/>
              <a:t>If the α/β of normal tissue is </a:t>
            </a:r>
            <a:r>
              <a:rPr lang="en-US" altLang="en-US" sz="2800" b="1"/>
              <a:t>less</a:t>
            </a:r>
            <a:r>
              <a:rPr lang="en-US" altLang="en-US" sz="2800"/>
              <a:t> than the α/β of a tumor, LDR is better</a:t>
            </a:r>
          </a:p>
          <a:p>
            <a:pPr lvl="1"/>
            <a:r>
              <a:rPr lang="en-US" altLang="en-US" sz="2400"/>
              <a:t>Early responding tissues have a </a:t>
            </a:r>
            <a:r>
              <a:rPr lang="en-US" altLang="en-US" sz="2400" b="1"/>
              <a:t>high</a:t>
            </a:r>
            <a:r>
              <a:rPr lang="en-US" altLang="en-US" sz="2400"/>
              <a:t> alpha beta ratio</a:t>
            </a:r>
          </a:p>
          <a:p>
            <a:pPr lvl="2"/>
            <a:r>
              <a:rPr lang="en-US" altLang="en-US" sz="2000"/>
              <a:t>Skin, bone-marrow, intestinal epithelium</a:t>
            </a:r>
          </a:p>
          <a:p>
            <a:pPr lvl="2"/>
            <a:r>
              <a:rPr lang="en-US" altLang="en-US" sz="2000"/>
              <a:t>Rapidly dividing cells</a:t>
            </a:r>
          </a:p>
          <a:p>
            <a:pPr lvl="1"/>
            <a:r>
              <a:rPr lang="en-US" altLang="en-US" sz="2400"/>
              <a:t>Late responding tissues have a </a:t>
            </a:r>
            <a:r>
              <a:rPr lang="en-US" altLang="en-US" sz="2400" b="1"/>
              <a:t>low</a:t>
            </a:r>
            <a:r>
              <a:rPr lang="en-US" altLang="en-US" sz="2400"/>
              <a:t> alpha beta ratio</a:t>
            </a:r>
          </a:p>
          <a:p>
            <a:pPr lvl="2"/>
            <a:r>
              <a:rPr lang="en-US" altLang="en-US" sz="2000"/>
              <a:t>Spinal Cord, lung, kidney</a:t>
            </a:r>
          </a:p>
          <a:p>
            <a:pPr lvl="1"/>
            <a:r>
              <a:rPr lang="en-US" altLang="en-US" sz="2400"/>
              <a:t>Most tumors have a </a:t>
            </a:r>
            <a:r>
              <a:rPr lang="en-US" altLang="en-US" sz="2400" b="1"/>
              <a:t>high</a:t>
            </a:r>
            <a:r>
              <a:rPr lang="en-US" altLang="en-US" sz="2400"/>
              <a:t> alpha beta ratio</a:t>
            </a:r>
            <a:endParaRPr lang="en-US" altLang="en-US" sz="2000"/>
          </a:p>
          <a:p>
            <a:pPr lvl="1"/>
            <a:r>
              <a:rPr lang="en-US" altLang="en-US" sz="2400"/>
              <a:t>Some tumors have a </a:t>
            </a:r>
            <a:r>
              <a:rPr lang="en-US" altLang="en-US" sz="2400" b="1"/>
              <a:t>low</a:t>
            </a:r>
            <a:r>
              <a:rPr lang="en-US" altLang="en-US" sz="2400"/>
              <a:t> alpha beta ratio</a:t>
            </a:r>
          </a:p>
          <a:p>
            <a:pPr lvl="2"/>
            <a:r>
              <a:rPr lang="en-US" altLang="en-US" sz="2000"/>
              <a:t>Melanoma, sarcoma, prostate, breast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630F077-C3BF-19EE-733B-3ABFC9D553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HDR vs. LDR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04D2AEF3-7BB1-479C-9E1C-B62F56B6F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89125" y="1438275"/>
            <a:ext cx="8407400" cy="5018088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800"/>
              <a:t>Comparing HDR to LDR</a:t>
            </a:r>
          </a:p>
          <a:p>
            <a:pPr lvl="1" eaLnBrk="1" hangingPunct="1"/>
            <a:r>
              <a:rPr lang="en-US" altLang="en-US" sz="2400"/>
              <a:t>Clinical outcome</a:t>
            </a:r>
          </a:p>
          <a:p>
            <a:pPr lvl="1" eaLnBrk="1" hangingPunct="1"/>
            <a:r>
              <a:rPr lang="en-US" altLang="en-US" sz="2400"/>
              <a:t>Toxicities</a:t>
            </a:r>
          </a:p>
          <a:p>
            <a:pPr lvl="1" eaLnBrk="1" hangingPunct="1"/>
            <a:r>
              <a:rPr lang="en-US" altLang="en-US" sz="2400"/>
              <a:t>Radiobiological effectiveness depends on tumor repair vs. normal tissue repair</a:t>
            </a:r>
          </a:p>
          <a:p>
            <a:pPr eaLnBrk="1" hangingPunct="1"/>
            <a:r>
              <a:rPr lang="en-US" altLang="en-US" sz="2800"/>
              <a:t>Target for HDR</a:t>
            </a:r>
          </a:p>
          <a:p>
            <a:pPr lvl="1" eaLnBrk="1" hangingPunct="1"/>
            <a:r>
              <a:rPr lang="en-US" altLang="en-US" sz="2400"/>
              <a:t>Just be equal to LDR (does not have to be better) because of other benefits</a:t>
            </a:r>
          </a:p>
          <a:p>
            <a:pPr lvl="2" eaLnBrk="1" hangingPunct="1"/>
            <a:r>
              <a:rPr lang="en-US" altLang="en-US" sz="2000"/>
              <a:t>Increased patient numbers</a:t>
            </a:r>
          </a:p>
          <a:p>
            <a:pPr lvl="2" eaLnBrk="1" hangingPunct="1"/>
            <a:r>
              <a:rPr lang="en-US" altLang="en-US" sz="2000"/>
              <a:t>Outpatient treatment</a:t>
            </a:r>
          </a:p>
          <a:p>
            <a:pPr eaLnBrk="1" hangingPunct="1"/>
            <a:r>
              <a:rPr lang="en-US" altLang="en-US" sz="2800"/>
              <a:t>Trend is moving toward HDR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E148BAD6-B69E-9FAE-97FE-7A0D1E3915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LDR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Brachytherapy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9D8BC1C-3EAC-DD9A-682D-CF680BFEF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Advantages</a:t>
            </a:r>
          </a:p>
          <a:p>
            <a:pPr lvl="1" eaLnBrk="1" hangingPunct="1">
              <a:defRPr/>
            </a:pPr>
            <a:r>
              <a:rPr lang="en-US" dirty="0"/>
              <a:t>Biological advantage for normal tissues vs. tumor tissues</a:t>
            </a:r>
          </a:p>
          <a:p>
            <a:pPr lvl="1" eaLnBrk="1" hangingPunct="1">
              <a:defRPr/>
            </a:pPr>
            <a:r>
              <a:rPr lang="en-US" dirty="0"/>
              <a:t>Does not require large amounts of shielding</a:t>
            </a:r>
          </a:p>
          <a:p>
            <a:pPr marL="0" indent="0">
              <a:buNone/>
              <a:defRPr/>
            </a:pPr>
            <a:endParaRPr lang="en-US" sz="1800" dirty="0"/>
          </a:p>
          <a:p>
            <a:pPr eaLnBrk="1" hangingPunct="1">
              <a:defRPr/>
            </a:pPr>
            <a:r>
              <a:rPr lang="en-US" dirty="0"/>
              <a:t>Disadvantages</a:t>
            </a:r>
          </a:p>
          <a:p>
            <a:pPr lvl="1" eaLnBrk="1" hangingPunct="1">
              <a:defRPr/>
            </a:pPr>
            <a:r>
              <a:rPr lang="en-US" dirty="0"/>
              <a:t>Requires long time to deliver therapeutic dose</a:t>
            </a:r>
          </a:p>
          <a:p>
            <a:pPr lvl="1" eaLnBrk="1" hangingPunct="1">
              <a:defRPr/>
            </a:pPr>
            <a:r>
              <a:rPr lang="en-US" dirty="0"/>
              <a:t>Often requires hospitalization</a:t>
            </a:r>
          </a:p>
          <a:p>
            <a:pPr lvl="1" eaLnBrk="1" hangingPunct="1">
              <a:defRPr/>
            </a:pPr>
            <a:r>
              <a:rPr lang="en-US" dirty="0"/>
              <a:t>Limited number of patients can be treated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F73A3D73-3012-A996-B0E3-CB3B2E0749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HDR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Brachytherapy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0101E3B-A358-4F16-30B9-19494F48D2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52613" y="1520826"/>
            <a:ext cx="8559800" cy="50212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Advantages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Short duration treatment time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Increase patient population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More precise dose distribution than LDR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/>
              <a:t>HDR often used as a boost or even primary treatment for prostate cancer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1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Disadvantages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Dose to staff more of a concern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/>
              <a:t>Must use a remote </a:t>
            </a:r>
            <a:r>
              <a:rPr lang="en-US" dirty="0" err="1"/>
              <a:t>afterloader</a:t>
            </a:r>
            <a:endParaRPr lang="en-US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Radiobiology can be an issue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0BBBF476-8132-0D63-A813-DEC524B34C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HDR Source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77FC06CC-0DBB-5C59-7801-365D718A5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04975" y="1339851"/>
            <a:ext cx="8782050" cy="51482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Iridium-192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Small line source welded to end of a flexible drive cable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Ir-192 source of 5-10 Ci provides a dose rate of 7Gy/min at 1cm from the source.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Source dimensions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0.3 to 0.6 mm diameter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3.5 to 10 mm long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Storage of source wire (when not in use)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In shielded safe or vault (Tungsten or depleted uranium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1 mR/h at 10 cm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D698-CA02-B9C1-1471-DCE84700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Intro To Brachy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751E4-0A28-D809-0797-4FA01BFD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even more brachy!</a:t>
            </a:r>
          </a:p>
        </p:txBody>
      </p:sp>
    </p:spTree>
    <p:extLst>
      <p:ext uri="{BB962C8B-B14F-4D97-AF65-F5344CB8AC3E}">
        <p14:creationId xmlns:p14="http://schemas.microsoft.com/office/powerpoint/2010/main" val="481172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44DF5D66-A15C-6364-69E1-20F2779C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Radioactive Source</a:t>
            </a:r>
          </a:p>
        </p:txBody>
      </p:sp>
      <p:pic>
        <p:nvPicPr>
          <p:cNvPr id="81922" name="Content Placeholder 3" descr="Screen shot 2010-11-21 at 11.45.09 AM.png">
            <a:extLst>
              <a:ext uri="{FF2B5EF4-FFF2-40B4-BE49-F238E27FC236}">
                <a16:creationId xmlns:a16="http://schemas.microsoft.com/office/drawing/2014/main" id="{5DAE5772-EBE2-0FAE-36BE-81341B7B01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64" r="-10564"/>
          <a:stretch>
            <a:fillRect/>
          </a:stretch>
        </p:blipFill>
        <p:spPr/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2D0E56D-E4A7-EB08-6E92-3908C252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124200"/>
            <a:ext cx="1066800" cy="1066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4135A8A5-2412-5DDA-87FD-98BA73C852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HDR Channels</a:t>
            </a:r>
          </a:p>
        </p:txBody>
      </p:sp>
      <p:sp>
        <p:nvSpPr>
          <p:cNvPr id="83970" name="Rectangle 3">
            <a:extLst>
              <a:ext uri="{FF2B5EF4-FFF2-40B4-BE49-F238E27FC236}">
                <a16:creationId xmlns:a16="http://schemas.microsoft.com/office/drawing/2014/main" id="{1D0273DB-B053-89CF-471A-234F46E39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4" y="1600201"/>
            <a:ext cx="6416675" cy="4976813"/>
          </a:xfrm>
        </p:spPr>
        <p:txBody>
          <a:bodyPr/>
          <a:lstStyle/>
          <a:p>
            <a:pPr eaLnBrk="1" hangingPunct="1"/>
            <a:r>
              <a:rPr lang="en-US" altLang="en-US"/>
              <a:t>HDR has several channels</a:t>
            </a:r>
          </a:p>
          <a:p>
            <a:pPr eaLnBrk="1" hangingPunct="1"/>
            <a:r>
              <a:rPr lang="en-US" altLang="en-US"/>
              <a:t>Indexer system delivers sources from vault to channel</a:t>
            </a:r>
          </a:p>
          <a:p>
            <a:pPr eaLnBrk="1" hangingPunct="1"/>
            <a:r>
              <a:rPr lang="en-US" altLang="en-US"/>
              <a:t>Applicators or catheters connected to channels</a:t>
            </a:r>
          </a:p>
          <a:p>
            <a:pPr lvl="1" eaLnBrk="1" hangingPunct="1"/>
            <a:r>
              <a:rPr lang="en-US" altLang="en-US"/>
              <a:t>Transfer tubes / guides</a:t>
            </a:r>
          </a:p>
          <a:p>
            <a:pPr eaLnBrk="1" hangingPunct="1"/>
            <a:r>
              <a:rPr lang="en-US" altLang="en-US"/>
              <a:t>Dummy source wires used as QA to verify path is clear of obstructions</a:t>
            </a:r>
          </a:p>
        </p:txBody>
      </p:sp>
      <p:pic>
        <p:nvPicPr>
          <p:cNvPr id="83971" name="Picture 4" descr="HDR RA channel">
            <a:extLst>
              <a:ext uri="{FF2B5EF4-FFF2-40B4-BE49-F238E27FC236}">
                <a16:creationId xmlns:a16="http://schemas.microsoft.com/office/drawing/2014/main" id="{077C68A1-4B9D-FF44-9CE0-D1D325C48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3619501"/>
            <a:ext cx="214312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83AD-41DB-37BA-588D-EE296378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Brachytherapy Calculations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C22A3-9289-CE0D-8550-523DAD040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Meat and… nay, but potatoes!</a:t>
            </a:r>
          </a:p>
        </p:txBody>
      </p:sp>
    </p:spTree>
    <p:extLst>
      <p:ext uri="{BB962C8B-B14F-4D97-AF65-F5344CB8AC3E}">
        <p14:creationId xmlns:p14="http://schemas.microsoft.com/office/powerpoint/2010/main" val="3819591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B098075-952B-4627-A050-22B26EF73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4976" y="274638"/>
            <a:ext cx="8761413" cy="1143000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Quantities For Source Specification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5885A1B-2B6F-49E6-9B38-54A673031D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1325" y="1600201"/>
            <a:ext cx="8769350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A</a:t>
            </a:r>
            <a:r>
              <a:rPr lang="en-US" altLang="en-US" sz="2800" baseline="-25000"/>
              <a:t>app</a:t>
            </a:r>
            <a:r>
              <a:rPr lang="en-US" altLang="en-US" sz="2800"/>
              <a:t> (Apparent Activity)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Activity of an un-encapsulated source delivering the same activity as the encapsulated source</a:t>
            </a:r>
          </a:p>
          <a:p>
            <a:pPr>
              <a:lnSpc>
                <a:spcPct val="90000"/>
              </a:lnSpc>
            </a:pPr>
            <a:endParaRPr lang="en-US" altLang="en-US" sz="1000"/>
          </a:p>
          <a:p>
            <a:pPr>
              <a:lnSpc>
                <a:spcPct val="90000"/>
              </a:lnSpc>
            </a:pPr>
            <a:r>
              <a:rPr lang="en-US" altLang="en-US" sz="2800"/>
              <a:t>Exposure Rate 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Exposure rate constant “</a:t>
            </a:r>
            <a:r>
              <a:rPr lang="en-US" altLang="en-US" sz="2400">
                <a:sym typeface="Symbol" panose="05050102010706020507" pitchFamily="18" charset="2"/>
              </a:rPr>
              <a:t>”</a:t>
            </a:r>
            <a:endParaRPr lang="en-US" altLang="en-US" sz="2400"/>
          </a:p>
          <a:p>
            <a:pPr lvl="1">
              <a:lnSpc>
                <a:spcPct val="90000"/>
              </a:lnSpc>
            </a:pPr>
            <a:r>
              <a:rPr lang="en-US" altLang="en-US" sz="2400"/>
              <a:t>Milligrams Radium equivalent (MgRa</a:t>
            </a:r>
            <a:r>
              <a:rPr lang="en-US" altLang="en-US" sz="2400" baseline="-25000"/>
              <a:t>eq</a:t>
            </a:r>
            <a:r>
              <a:rPr lang="en-US" altLang="en-US" sz="2400"/>
              <a:t>)</a:t>
            </a:r>
          </a:p>
          <a:p>
            <a:pPr>
              <a:lnSpc>
                <a:spcPct val="90000"/>
              </a:lnSpc>
            </a:pPr>
            <a:endParaRPr lang="en-US" altLang="en-US" sz="1000"/>
          </a:p>
          <a:p>
            <a:pPr>
              <a:lnSpc>
                <a:spcPct val="90000"/>
              </a:lnSpc>
            </a:pPr>
            <a:r>
              <a:rPr lang="en-US" altLang="en-US" sz="2800"/>
              <a:t>S</a:t>
            </a:r>
            <a:r>
              <a:rPr lang="en-US" altLang="en-US" sz="2800" baseline="-25000"/>
              <a:t>k</a:t>
            </a:r>
            <a:r>
              <a:rPr lang="en-US" altLang="en-US" sz="2800"/>
              <a:t>: Air Kerma Strength (U, or </a:t>
            </a:r>
            <a:r>
              <a:rPr lang="el-GR" altLang="en-US" sz="2800"/>
              <a:t>μ</a:t>
            </a:r>
            <a:r>
              <a:rPr lang="en-US" altLang="en-US" sz="2800"/>
              <a:t>Gy*m</a:t>
            </a:r>
            <a:r>
              <a:rPr lang="en-US" altLang="en-US" sz="2800" baseline="30000"/>
              <a:t>2</a:t>
            </a:r>
            <a:r>
              <a:rPr lang="en-US" altLang="en-US" sz="2800"/>
              <a:t> / hr)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Kerma = Kinetic Energy Released in MAtter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Reference energy transfer / dose rate currently used for source calibration and brachytherapy dosimetry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Reference Air kerma rate measured at 1 meter in air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7AE4793-F397-4972-BEA4-7FE17A883F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Apparent Activity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EF20713-6E43-4D5B-B08E-3E7AE96951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>
                <a:sym typeface="Symbol" panose="05050102010706020507" pitchFamily="18" charset="2"/>
              </a:rPr>
              <a:t>Actual activity not particularly useful quantity because the source is encapsulated</a:t>
            </a:r>
          </a:p>
          <a:p>
            <a:endParaRPr lang="en-US" altLang="en-US" sz="1400">
              <a:sym typeface="Symbol" panose="05050102010706020507" pitchFamily="18" charset="2"/>
            </a:endParaRPr>
          </a:p>
          <a:p>
            <a:r>
              <a:rPr lang="en-US" altLang="en-US" sz="2800">
                <a:sym typeface="Symbol" panose="05050102010706020507" pitchFamily="18" charset="2"/>
              </a:rPr>
              <a:t>Apparent activity</a:t>
            </a:r>
          </a:p>
          <a:p>
            <a:pPr lvl="1"/>
            <a:r>
              <a:rPr lang="en-US" altLang="en-US" sz="2400">
                <a:sym typeface="Symbol" panose="05050102010706020507" pitchFamily="18" charset="2"/>
              </a:rPr>
              <a:t>Activity of an un-encapsulated source producing the same exposure as the encapsulated source</a:t>
            </a:r>
          </a:p>
          <a:p>
            <a:endParaRPr lang="en-US" altLang="en-US" sz="1400">
              <a:sym typeface="Symbol" panose="05050102010706020507" pitchFamily="18" charset="2"/>
            </a:endParaRPr>
          </a:p>
          <a:p>
            <a:r>
              <a:rPr lang="en-US" altLang="en-US" sz="2800">
                <a:sym typeface="Symbol" panose="05050102010706020507" pitchFamily="18" charset="2"/>
              </a:rPr>
              <a:t>Allows the use of activity for dose calculation without explicit knowledge of source encapsulation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F18AAA3-C0E3-446D-9F2A-1910A0EDC0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Exposure Rate Constant</a:t>
            </a: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()</a:t>
            </a:r>
            <a:endParaRPr lang="en-US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77ADF92-755E-4FAF-A05C-1A3967588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sym typeface="Symbol" panose="05050102010706020507" pitchFamily="18" charset="2"/>
              </a:rPr>
              <a:t>Tabulated constant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Assigned to source based on ionization measured in air</a:t>
            </a:r>
            <a:endParaRPr lang="en-US" altLang="en-US" b="1">
              <a:sym typeface="Symbol" panose="05050102010706020507" pitchFamily="18" charset="2"/>
            </a:endParaRPr>
          </a:p>
          <a:p>
            <a:endParaRPr lang="en-US" altLang="en-US" sz="1000"/>
          </a:p>
          <a:p>
            <a:r>
              <a:rPr lang="en-US" altLang="en-US">
                <a:sym typeface="Symbol" panose="05050102010706020507" pitchFamily="18" charset="2"/>
              </a:rPr>
              <a:t>Typical  </a:t>
            </a:r>
            <a:r>
              <a:rPr lang="en-US" altLang="en-US"/>
              <a:t>units:</a:t>
            </a:r>
          </a:p>
          <a:p>
            <a:pPr lvl="1"/>
            <a:r>
              <a:rPr lang="en-US" altLang="en-US"/>
              <a:t> R*cm</a:t>
            </a:r>
            <a:r>
              <a:rPr lang="en-US" altLang="en-US" baseline="30000"/>
              <a:t>2</a:t>
            </a:r>
            <a:r>
              <a:rPr lang="en-US" altLang="en-US"/>
              <a:t>/(</a:t>
            </a:r>
            <a:r>
              <a:rPr lang="en-US" altLang="en-US" i="1"/>
              <a:t>mg</a:t>
            </a:r>
            <a:r>
              <a:rPr lang="en-US" altLang="en-US"/>
              <a:t>*hr), when working in “mg Radium”</a:t>
            </a:r>
          </a:p>
          <a:p>
            <a:pPr lvl="1"/>
            <a:r>
              <a:rPr lang="en-US" altLang="en-US"/>
              <a:t> R*cm</a:t>
            </a:r>
            <a:r>
              <a:rPr lang="en-US" altLang="en-US" baseline="30000"/>
              <a:t>2</a:t>
            </a:r>
            <a:r>
              <a:rPr lang="en-US" altLang="en-US"/>
              <a:t>/(</a:t>
            </a:r>
            <a:r>
              <a:rPr lang="en-US" altLang="en-US" i="1"/>
              <a:t>mCi</a:t>
            </a:r>
            <a:r>
              <a:rPr lang="en-US" altLang="en-US"/>
              <a:t>*hr)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B39A8D9-B373-4576-B0E3-F062E9252E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Exposure Rate Constant</a:t>
            </a: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()</a:t>
            </a:r>
            <a:endParaRPr lang="en-US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0257837-1109-4A9E-B7D8-B5004C31D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3859213"/>
            <a:ext cx="8229600" cy="2266950"/>
          </a:xfrm>
        </p:spPr>
        <p:txBody>
          <a:bodyPr/>
          <a:lstStyle/>
          <a:p>
            <a:r>
              <a:rPr lang="en-US" altLang="en-US"/>
              <a:t>   = Exposure rate (R/hr, R/s, etc)</a:t>
            </a:r>
            <a:endParaRPr lang="en-US" altLang="en-US">
              <a:sym typeface="Symbol" panose="05050102010706020507" pitchFamily="18" charset="2"/>
            </a:endParaRPr>
          </a:p>
          <a:p>
            <a:r>
              <a:rPr lang="en-US" altLang="en-US"/>
              <a:t>A = Apparent activity (Ci, mCi, Bq, etc)</a:t>
            </a:r>
          </a:p>
          <a:p>
            <a:r>
              <a:rPr lang="en-US" altLang="en-US">
                <a:sym typeface="Symbol" panose="05050102010706020507" pitchFamily="18" charset="2"/>
              </a:rPr>
              <a:t> = Exposure rate constant </a:t>
            </a:r>
            <a:endParaRPr lang="en-US" altLang="en-US"/>
          </a:p>
          <a:p>
            <a:r>
              <a:rPr lang="en-US" altLang="en-US"/>
              <a:t>r = distance from source</a:t>
            </a:r>
          </a:p>
          <a:p>
            <a:endParaRPr lang="en-US" altLang="en-US"/>
          </a:p>
        </p:txBody>
      </p:sp>
      <p:graphicFrame>
        <p:nvGraphicFramePr>
          <p:cNvPr id="13316" name="Object 1">
            <a:extLst>
              <a:ext uri="{FF2B5EF4-FFF2-40B4-BE49-F238E27FC236}">
                <a16:creationId xmlns:a16="http://schemas.microsoft.com/office/drawing/2014/main" id="{11C42AD5-97E4-4378-A9A6-9F6A9951FB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35464" y="1641476"/>
          <a:ext cx="2803525" cy="197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58558" imgH="393529" progId="Equation.3">
                  <p:embed/>
                </p:oleObj>
              </mc:Choice>
              <mc:Fallback>
                <p:oleObj name="Equation" r:id="rId3" imgW="558558" imgH="393529" progId="Equation.3">
                  <p:embed/>
                  <p:pic>
                    <p:nvPicPr>
                      <p:cNvPr id="13316" name="Object 1">
                        <a:extLst>
                          <a:ext uri="{FF2B5EF4-FFF2-40B4-BE49-F238E27FC236}">
                            <a16:creationId xmlns:a16="http://schemas.microsoft.com/office/drawing/2014/main" id="{11C42AD5-97E4-4378-A9A6-9F6A9951FB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464" y="1641476"/>
                        <a:ext cx="2803525" cy="19732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1">
            <a:extLst>
              <a:ext uri="{FF2B5EF4-FFF2-40B4-BE49-F238E27FC236}">
                <a16:creationId xmlns:a16="http://schemas.microsoft.com/office/drawing/2014/main" id="{3D899048-74EC-46BA-8EE4-F067574362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7114" y="3675063"/>
          <a:ext cx="4603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569" imgH="266353" progId="Equation.3">
                  <p:embed/>
                </p:oleObj>
              </mc:Choice>
              <mc:Fallback>
                <p:oleObj name="Equation" r:id="rId5" imgW="177569" imgH="266353" progId="Equation.3">
                  <p:embed/>
                  <p:pic>
                    <p:nvPicPr>
                      <p:cNvPr id="13317" name="Object 1">
                        <a:extLst>
                          <a:ext uri="{FF2B5EF4-FFF2-40B4-BE49-F238E27FC236}">
                            <a16:creationId xmlns:a16="http://schemas.microsoft.com/office/drawing/2014/main" id="{3D899048-74EC-46BA-8EE4-F067574362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4" y="3675063"/>
                        <a:ext cx="460375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9D235DA-F03A-4DF8-89F3-F8235D5E8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Radium-226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93F884B-8E27-49F3-8CD0-4D61B71CC5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8013" y="1519238"/>
            <a:ext cx="8494712" cy="4525962"/>
          </a:xfrm>
        </p:spPr>
        <p:txBody>
          <a:bodyPr/>
          <a:lstStyle/>
          <a:p>
            <a:r>
              <a:rPr lang="en-US" altLang="en-US"/>
              <a:t>The curie is the historical unit for activity</a:t>
            </a:r>
          </a:p>
          <a:p>
            <a:pPr lvl="1"/>
            <a:r>
              <a:rPr lang="en-US" altLang="en-US"/>
              <a:t>1 Ci = decays per second in 1g of radium</a:t>
            </a:r>
          </a:p>
          <a:p>
            <a:pPr lvl="1"/>
            <a:r>
              <a:rPr lang="en-US" altLang="en-US"/>
              <a:t>1g radium ≈ 1 Ci = 3.7 x 10</a:t>
            </a:r>
            <a:r>
              <a:rPr lang="en-US" altLang="en-US" baseline="30000"/>
              <a:t>10</a:t>
            </a:r>
            <a:r>
              <a:rPr lang="en-US" altLang="en-US"/>
              <a:t> Bq </a:t>
            </a:r>
            <a:r>
              <a:rPr lang="en-US" altLang="en-US" sz="2400"/>
              <a:t>(we now know that 1g of Radium measures closer to 0.98Ci)</a:t>
            </a:r>
            <a:endParaRPr lang="en-US" altLang="en-US"/>
          </a:p>
          <a:p>
            <a:pPr lvl="1"/>
            <a:r>
              <a:rPr lang="en-US" altLang="en-US">
                <a:sym typeface="Symbol" panose="05050102010706020507" pitchFamily="18" charset="2"/>
              </a:rPr>
              <a:t>This is why we can have different units for </a:t>
            </a:r>
            <a:r>
              <a:rPr lang="en-US" altLang="en-US">
                <a:latin typeface="Symbol" panose="05050102010706020507" pitchFamily="18" charset="2"/>
              </a:rPr>
              <a:t>G</a:t>
            </a:r>
            <a:r>
              <a:rPr lang="en-US" altLang="en-US" baseline="-25000">
                <a:sym typeface="Symbol" panose="05050102010706020507" pitchFamily="18" charset="2"/>
              </a:rPr>
              <a:t>Ra</a:t>
            </a:r>
            <a:r>
              <a:rPr lang="en-US" altLang="en-US">
                <a:sym typeface="Symbol" panose="05050102010706020507" pitchFamily="18" charset="2"/>
              </a:rPr>
              <a:t>:</a:t>
            </a:r>
          </a:p>
          <a:p>
            <a:pPr lvl="2"/>
            <a:r>
              <a:rPr lang="en-US" altLang="en-US"/>
              <a:t> </a:t>
            </a:r>
            <a:r>
              <a:rPr lang="en-US" altLang="en-US">
                <a:latin typeface="Symbol" panose="05050102010706020507" pitchFamily="18" charset="2"/>
              </a:rPr>
              <a:t>G</a:t>
            </a:r>
            <a:r>
              <a:rPr lang="en-US" altLang="en-US" baseline="-25000"/>
              <a:t>Ra</a:t>
            </a:r>
            <a:r>
              <a:rPr lang="en-US" altLang="en-US"/>
              <a:t> = 8.25 R*cm</a:t>
            </a:r>
            <a:r>
              <a:rPr lang="en-US" altLang="en-US" baseline="30000"/>
              <a:t>2</a:t>
            </a:r>
            <a:r>
              <a:rPr lang="en-US" altLang="en-US"/>
              <a:t>/</a:t>
            </a:r>
            <a:r>
              <a:rPr lang="en-US" altLang="en-US" u="sng"/>
              <a:t>mCi</a:t>
            </a:r>
            <a:r>
              <a:rPr lang="en-US" altLang="en-US"/>
              <a:t>*hr </a:t>
            </a:r>
            <a:r>
              <a:rPr lang="en-US" altLang="en-US" b="1"/>
              <a:t>or</a:t>
            </a:r>
          </a:p>
          <a:p>
            <a:pPr lvl="2"/>
            <a:r>
              <a:rPr lang="en-US" altLang="en-US">
                <a:sym typeface="Symbol" panose="05050102010706020507" pitchFamily="18" charset="2"/>
              </a:rPr>
              <a:t> </a:t>
            </a:r>
            <a:r>
              <a:rPr lang="en-US" altLang="en-US" baseline="-25000">
                <a:sym typeface="Symbol" panose="05050102010706020507" pitchFamily="18" charset="2"/>
              </a:rPr>
              <a:t>Ra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/>
              <a:t>= 8.25 R*cm</a:t>
            </a:r>
            <a:r>
              <a:rPr lang="en-US" altLang="en-US" baseline="30000"/>
              <a:t>2</a:t>
            </a:r>
            <a:r>
              <a:rPr lang="en-US" altLang="en-US"/>
              <a:t>/</a:t>
            </a:r>
            <a:r>
              <a:rPr lang="en-US" altLang="en-US" u="sng"/>
              <a:t>mg</a:t>
            </a:r>
            <a:r>
              <a:rPr lang="en-US" altLang="en-US"/>
              <a:t>*hr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4B7E73E-E971-4D5B-9B7A-8E1B19A5A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Radium Equivalence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B2940A1-8018-4A4E-ABE5-948A17E17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8013" y="1519238"/>
            <a:ext cx="8405812" cy="4525962"/>
          </a:xfrm>
        </p:spPr>
        <p:txBody>
          <a:bodyPr/>
          <a:lstStyle/>
          <a:p>
            <a:r>
              <a:rPr lang="en-US" altLang="en-US" sz="2800"/>
              <a:t>Older treatment protocols may call for a mass of Radium instead of exposure rate or dose</a:t>
            </a:r>
          </a:p>
          <a:p>
            <a:endParaRPr lang="en-US" altLang="en-US" sz="900"/>
          </a:p>
          <a:p>
            <a:r>
              <a:rPr lang="en-US" altLang="en-US" sz="2800"/>
              <a:t>Other radionuclides may be substituted for Radium using exposure rate constants (</a:t>
            </a:r>
            <a:r>
              <a:rPr lang="en-US" altLang="en-US" sz="2800">
                <a:sym typeface="Symbol" panose="05050102010706020507" pitchFamily="18" charset="2"/>
              </a:rPr>
              <a:t>)</a:t>
            </a:r>
          </a:p>
          <a:p>
            <a:endParaRPr lang="en-US" altLang="en-US" sz="100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0CD5B31-CC17-45C5-8A91-43E502A14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Exposure Rate Constants</a:t>
            </a: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 ()</a:t>
            </a:r>
            <a:endParaRPr lang="en-US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4355693A-88A6-41E0-A39C-F7CD55D9E0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4263" y="1843088"/>
            <a:ext cx="8229600" cy="22669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  <a:defRPr/>
            </a:pPr>
            <a:r>
              <a:rPr lang="en-US" altLang="en-US" sz="3600" b="1" u="sng" dirty="0">
                <a:sym typeface="Symbol" panose="05050102010706020507" pitchFamily="18" charset="2"/>
              </a:rPr>
              <a:t>Radionuclide</a:t>
            </a:r>
            <a:r>
              <a:rPr lang="en-US" altLang="en-US" sz="3600" b="1" dirty="0">
                <a:sym typeface="Symbol" panose="05050102010706020507" pitchFamily="18" charset="2"/>
              </a:rPr>
              <a:t>	</a:t>
            </a:r>
            <a:r>
              <a:rPr lang="en-US" altLang="en-US" sz="3600" b="1" u="sng" dirty="0">
                <a:sym typeface="Symbol" panose="05050102010706020507" pitchFamily="18" charset="2"/>
              </a:rPr>
              <a:t>  (R*cm</a:t>
            </a:r>
            <a:r>
              <a:rPr lang="en-US" altLang="en-US" sz="3600" b="1" u="sng" baseline="30000" dirty="0">
                <a:sym typeface="Symbol" panose="05050102010706020507" pitchFamily="18" charset="2"/>
              </a:rPr>
              <a:t>2</a:t>
            </a:r>
            <a:r>
              <a:rPr lang="en-US" altLang="en-US" sz="3600" b="1" u="sng" dirty="0">
                <a:sym typeface="Symbol" panose="05050102010706020507" pitchFamily="18" charset="2"/>
              </a:rPr>
              <a:t>/</a:t>
            </a:r>
            <a:r>
              <a:rPr lang="en-US" altLang="en-US" sz="3600" b="1" u="sng" dirty="0" err="1">
                <a:sym typeface="Symbol" panose="05050102010706020507" pitchFamily="18" charset="2"/>
              </a:rPr>
              <a:t>mCi</a:t>
            </a:r>
            <a:r>
              <a:rPr lang="en-US" altLang="en-US" sz="3600" b="1" u="sng" dirty="0">
                <a:sym typeface="Symbol" panose="05050102010706020507" pitchFamily="18" charset="2"/>
              </a:rPr>
              <a:t>*</a:t>
            </a:r>
            <a:r>
              <a:rPr lang="en-US" altLang="en-US" sz="3600" b="1" u="sng" dirty="0" err="1">
                <a:sym typeface="Symbol" panose="05050102010706020507" pitchFamily="18" charset="2"/>
              </a:rPr>
              <a:t>hr</a:t>
            </a:r>
            <a:r>
              <a:rPr lang="en-US" altLang="en-US" sz="3600" b="1" u="sng" dirty="0">
                <a:sym typeface="Symbol" panose="05050102010706020507" pitchFamily="18" charset="2"/>
              </a:rPr>
              <a:t>)</a:t>
            </a:r>
          </a:p>
          <a:p>
            <a:pPr>
              <a:defRPr/>
            </a:pPr>
            <a:r>
              <a:rPr lang="en-US" altLang="en-US" dirty="0">
                <a:sym typeface="Symbol" panose="05050102010706020507" pitchFamily="18" charset="2"/>
              </a:rPr>
              <a:t>Ra-226				     8.25</a:t>
            </a:r>
          </a:p>
          <a:p>
            <a:pPr>
              <a:defRPr/>
            </a:pPr>
            <a:r>
              <a:rPr lang="en-US" altLang="en-US" dirty="0">
                <a:sym typeface="Symbol" panose="05050102010706020507" pitchFamily="18" charset="2"/>
              </a:rPr>
              <a:t>Co-60				    13.07</a:t>
            </a:r>
          </a:p>
          <a:p>
            <a:pPr>
              <a:defRPr/>
            </a:pPr>
            <a:r>
              <a:rPr lang="en-US" altLang="en-US" dirty="0">
                <a:sym typeface="Symbol" panose="05050102010706020507" pitchFamily="18" charset="2"/>
              </a:rPr>
              <a:t>Cs-137				     3.28</a:t>
            </a:r>
          </a:p>
          <a:p>
            <a:pPr>
              <a:defRPr/>
            </a:pPr>
            <a:r>
              <a:rPr lang="en-US" altLang="en-US" dirty="0">
                <a:sym typeface="Symbol" panose="05050102010706020507" pitchFamily="18" charset="2"/>
              </a:rPr>
              <a:t>Au-198				    2.327</a:t>
            </a:r>
          </a:p>
          <a:p>
            <a:pPr>
              <a:defRPr/>
            </a:pPr>
            <a:r>
              <a:rPr lang="en-US" altLang="en-US" dirty="0">
                <a:sym typeface="Symbol" panose="05050102010706020507" pitchFamily="18" charset="2"/>
              </a:rPr>
              <a:t>Ir-192				     4.62</a:t>
            </a:r>
          </a:p>
          <a:p>
            <a:pPr>
              <a:defRPr/>
            </a:pPr>
            <a:r>
              <a:rPr lang="en-US" altLang="en-US" dirty="0">
                <a:sym typeface="Symbol" panose="05050102010706020507" pitchFamily="18" charset="2"/>
              </a:rPr>
              <a:t>Pd-103				     1.48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surface&#10;&#10;AI-generated content may be incorrect.">
            <a:extLst>
              <a:ext uri="{FF2B5EF4-FFF2-40B4-BE49-F238E27FC236}">
                <a16:creationId xmlns:a16="http://schemas.microsoft.com/office/drawing/2014/main" id="{1F6A81D8-3AF3-6200-BEF7-AC3ACAF99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98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8C0529E-D74E-475D-B0EE-B1347E1A84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Radium Equivalence Ratios</a:t>
            </a:r>
          </a:p>
        </p:txBody>
      </p:sp>
      <p:graphicFrame>
        <p:nvGraphicFramePr>
          <p:cNvPr id="19459" name="Object 8">
            <a:extLst>
              <a:ext uri="{FF2B5EF4-FFF2-40B4-BE49-F238E27FC236}">
                <a16:creationId xmlns:a16="http://schemas.microsoft.com/office/drawing/2014/main" id="{BAAD734D-A6B4-42C3-BBB3-D8EB8AE2C6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9675" y="2414589"/>
          <a:ext cx="4495800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635000" progId="Equation.3">
                  <p:embed/>
                </p:oleObj>
              </mc:Choice>
              <mc:Fallback>
                <p:oleObj name="Equation" r:id="rId2" imgW="1981200" imgH="635000" progId="Equation.3">
                  <p:embed/>
                  <p:pic>
                    <p:nvPicPr>
                      <p:cNvPr id="19459" name="Object 8">
                        <a:extLst>
                          <a:ext uri="{FF2B5EF4-FFF2-40B4-BE49-F238E27FC236}">
                            <a16:creationId xmlns:a16="http://schemas.microsoft.com/office/drawing/2014/main" id="{BAAD734D-A6B4-42C3-BBB3-D8EB8AE2C6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9675" y="2414589"/>
                        <a:ext cx="4495800" cy="1443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Box 6">
            <a:extLst>
              <a:ext uri="{FF2B5EF4-FFF2-40B4-BE49-F238E27FC236}">
                <a16:creationId xmlns:a16="http://schemas.microsoft.com/office/drawing/2014/main" id="{CB5E9A3B-6DD1-4781-A273-7AB20A340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301" y="1358901"/>
            <a:ext cx="2138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Apparent Activity of isotope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9461" name="TextBox 7">
            <a:extLst>
              <a:ext uri="{FF2B5EF4-FFF2-40B4-BE49-F238E27FC236}">
                <a16:creationId xmlns:a16="http://schemas.microsoft.com/office/drawing/2014/main" id="{E66E71AB-D3DC-4B6E-85B5-31550DA37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163" y="1368426"/>
            <a:ext cx="2413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Exposure Rate Constant of isotope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9462" name="TextBox 8">
            <a:extLst>
              <a:ext uri="{FF2B5EF4-FFF2-40B4-BE49-F238E27FC236}">
                <a16:creationId xmlns:a16="http://schemas.microsoft.com/office/drawing/2014/main" id="{C166A978-47CF-470D-A651-67D070964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1" y="4500564"/>
            <a:ext cx="3019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Exposure Rate Constant for Radium (</a:t>
            </a:r>
            <a:r>
              <a:rPr lang="el-GR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en-US" sz="2000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D8BD3-BB5B-4F07-8C4F-71E316A952BA}"/>
              </a:ext>
            </a:extLst>
          </p:cNvPr>
          <p:cNvCxnSpPr/>
          <p:nvPr/>
        </p:nvCxnSpPr>
        <p:spPr>
          <a:xfrm flipH="1">
            <a:off x="7513639" y="2049464"/>
            <a:ext cx="223837" cy="503237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D174F1-EC5C-4B8D-A7C2-F44B257C415D}"/>
              </a:ext>
            </a:extLst>
          </p:cNvPr>
          <p:cNvCxnSpPr>
            <a:stCxn id="19460" idx="2"/>
          </p:cNvCxnSpPr>
          <p:nvPr/>
        </p:nvCxnSpPr>
        <p:spPr>
          <a:xfrm flipH="1">
            <a:off x="5800726" y="2066926"/>
            <a:ext cx="80963" cy="48577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D5D5C9-4047-41DC-BCB7-CD6D221ED159}"/>
              </a:ext>
            </a:extLst>
          </p:cNvPr>
          <p:cNvCxnSpPr>
            <a:stCxn id="19462" idx="0"/>
          </p:cNvCxnSpPr>
          <p:nvPr/>
        </p:nvCxnSpPr>
        <p:spPr>
          <a:xfrm flipH="1" flipV="1">
            <a:off x="7078663" y="3775075"/>
            <a:ext cx="368300" cy="72548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3">
            <a:extLst>
              <a:ext uri="{FF2B5EF4-FFF2-40B4-BE49-F238E27FC236}">
                <a16:creationId xmlns:a16="http://schemas.microsoft.com/office/drawing/2014/main" id="{4E51D8AB-400D-457D-AC54-EC11D22DB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1326" y="1204913"/>
            <a:ext cx="8848725" cy="5638800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None/>
              <a:defRPr/>
            </a:pPr>
            <a:endParaRPr lang="en-US" sz="1400" dirty="0"/>
          </a:p>
          <a:p>
            <a:pPr marL="0" indent="0" algn="ctr">
              <a:lnSpc>
                <a:spcPct val="90000"/>
              </a:lnSpc>
              <a:buNone/>
              <a:defRPr/>
            </a:pPr>
            <a:endParaRPr lang="en-US" sz="3600" dirty="0"/>
          </a:p>
          <a:p>
            <a:pPr lvl="1" eaLnBrk="1" hangingPunct="1">
              <a:lnSpc>
                <a:spcPct val="90000"/>
              </a:lnSpc>
              <a:buFontTx/>
              <a:buChar char="‒"/>
              <a:defRPr/>
            </a:pPr>
            <a:endParaRPr lang="en-US" sz="3600" baseline="30000" dirty="0"/>
          </a:p>
          <a:p>
            <a:pPr lvl="1" eaLnBrk="1" hangingPunct="1">
              <a:lnSpc>
                <a:spcPct val="90000"/>
              </a:lnSpc>
              <a:buFontTx/>
              <a:buChar char="‒"/>
              <a:defRPr/>
            </a:pPr>
            <a:endParaRPr lang="en-US" sz="3600" baseline="30000" dirty="0"/>
          </a:p>
          <a:p>
            <a:pPr lvl="1" eaLnBrk="1" hangingPunct="1">
              <a:lnSpc>
                <a:spcPct val="90000"/>
              </a:lnSpc>
              <a:buFontTx/>
              <a:buChar char="‒"/>
              <a:defRPr/>
            </a:pPr>
            <a:endParaRPr lang="en-US" sz="3600" baseline="30000" dirty="0"/>
          </a:p>
          <a:p>
            <a:pPr lvl="1" eaLnBrk="1" hangingPunct="1">
              <a:lnSpc>
                <a:spcPct val="90000"/>
              </a:lnSpc>
              <a:buFontTx/>
              <a:buChar char="‒"/>
              <a:defRPr/>
            </a:pPr>
            <a:endParaRPr lang="en-US" sz="3600" baseline="30000" dirty="0"/>
          </a:p>
          <a:p>
            <a:pPr lvl="1" eaLnBrk="1" hangingPunct="1">
              <a:lnSpc>
                <a:spcPct val="90000"/>
              </a:lnSpc>
              <a:buFontTx/>
              <a:buChar char="‒"/>
              <a:defRPr/>
            </a:pPr>
            <a:endParaRPr lang="en-US" sz="3600" baseline="30000" dirty="0"/>
          </a:p>
          <a:p>
            <a:pPr lvl="1" eaLnBrk="1" hangingPunct="1">
              <a:lnSpc>
                <a:spcPct val="90000"/>
              </a:lnSpc>
              <a:buFontTx/>
              <a:buChar char="‒"/>
              <a:defRPr/>
            </a:pPr>
            <a:endParaRPr lang="en-US" sz="3600" baseline="30000" dirty="0"/>
          </a:p>
          <a:p>
            <a:pPr lvl="1" eaLnBrk="1" hangingPunct="1">
              <a:lnSpc>
                <a:spcPct val="90000"/>
              </a:lnSpc>
              <a:buFontTx/>
              <a:buChar char="‒"/>
              <a:defRPr/>
            </a:pPr>
            <a:endParaRPr lang="en-US" sz="3600" baseline="30000" dirty="0"/>
          </a:p>
          <a:p>
            <a:pPr lvl="1" indent="0">
              <a:lnSpc>
                <a:spcPct val="90000"/>
              </a:lnSpc>
              <a:buNone/>
              <a:defRPr/>
            </a:pPr>
            <a:endParaRPr lang="en-US" baseline="30000" dirty="0"/>
          </a:p>
          <a:p>
            <a:pPr lvl="1" indent="0">
              <a:lnSpc>
                <a:spcPct val="90000"/>
              </a:lnSpc>
              <a:buNone/>
              <a:defRPr/>
            </a:pPr>
            <a:endParaRPr lang="en-US" sz="3200" dirty="0"/>
          </a:p>
          <a:p>
            <a:pPr lvl="1" indent="0">
              <a:lnSpc>
                <a:spcPct val="90000"/>
              </a:lnSpc>
              <a:buNone/>
              <a:defRPr/>
            </a:pPr>
            <a:r>
              <a:rPr lang="en-US" dirty="0"/>
              <a:t>mgRa</a:t>
            </a:r>
            <a:r>
              <a:rPr lang="en-US" baseline="-25000" dirty="0"/>
              <a:t>eq</a:t>
            </a:r>
            <a:r>
              <a:rPr lang="en-US" dirty="0"/>
              <a:t> = A</a:t>
            </a:r>
            <a:r>
              <a:rPr lang="en-US" baseline="-25000" dirty="0"/>
              <a:t>app</a:t>
            </a:r>
            <a:r>
              <a:rPr lang="en-US" dirty="0"/>
              <a:t> * </a:t>
            </a:r>
            <a:r>
              <a:rPr lang="en-US" dirty="0" err="1">
                <a:latin typeface="Symbol" panose="05050102010706020507" pitchFamily="18" charset="2"/>
              </a:rPr>
              <a:t>G</a:t>
            </a:r>
            <a:r>
              <a:rPr lang="en-US" baseline="-25000" dirty="0" err="1"/>
              <a:t>x</a:t>
            </a:r>
            <a:r>
              <a:rPr lang="en-US" dirty="0"/>
              <a:t> / </a:t>
            </a:r>
            <a:r>
              <a:rPr lang="en-US" dirty="0" err="1">
                <a:latin typeface="Symbol" panose="05050102010706020507" pitchFamily="18" charset="2"/>
              </a:rPr>
              <a:t>G</a:t>
            </a:r>
            <a:r>
              <a:rPr lang="en-US" baseline="-25000" dirty="0" err="1"/>
              <a:t>ra</a:t>
            </a:r>
            <a:r>
              <a:rPr lang="en-US" baseline="-25000" dirty="0"/>
              <a:t>              </a:t>
            </a:r>
            <a:r>
              <a:rPr lang="en-US" dirty="0"/>
              <a:t>mgRa</a:t>
            </a:r>
            <a:r>
              <a:rPr lang="en-US" baseline="-25000" dirty="0"/>
              <a:t>eq</a:t>
            </a:r>
            <a:r>
              <a:rPr lang="en-US" dirty="0"/>
              <a:t> =     * r</a:t>
            </a:r>
            <a:r>
              <a:rPr lang="en-US" baseline="30000" dirty="0"/>
              <a:t>2 </a:t>
            </a:r>
            <a:r>
              <a:rPr lang="en-US" dirty="0"/>
              <a:t>/ </a:t>
            </a:r>
            <a:r>
              <a:rPr lang="en-US" dirty="0" err="1">
                <a:latin typeface="Symbol" panose="05050102010706020507" pitchFamily="18" charset="2"/>
              </a:rPr>
              <a:t>G</a:t>
            </a:r>
            <a:r>
              <a:rPr lang="en-US" baseline="-25000" dirty="0" err="1"/>
              <a:t>ra</a:t>
            </a:r>
            <a:endParaRPr lang="en-US" baseline="-25000" dirty="0"/>
          </a:p>
        </p:txBody>
      </p:sp>
      <p:graphicFrame>
        <p:nvGraphicFramePr>
          <p:cNvPr id="19467" name="Object 1">
            <a:extLst>
              <a:ext uri="{FF2B5EF4-FFF2-40B4-BE49-F238E27FC236}">
                <a16:creationId xmlns:a16="http://schemas.microsoft.com/office/drawing/2014/main" id="{7DEEEF89-F212-4ADE-A06C-E109E0C0C1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72476" y="5568951"/>
          <a:ext cx="4603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646" imgH="241091" progId="Equation.3">
                  <p:embed/>
                </p:oleObj>
              </mc:Choice>
              <mc:Fallback>
                <p:oleObj name="Equation" r:id="rId4" imgW="177646" imgH="241091" progId="Equation.3">
                  <p:embed/>
                  <p:pic>
                    <p:nvPicPr>
                      <p:cNvPr id="19467" name="Object 1">
                        <a:extLst>
                          <a:ext uri="{FF2B5EF4-FFF2-40B4-BE49-F238E27FC236}">
                            <a16:creationId xmlns:a16="http://schemas.microsoft.com/office/drawing/2014/main" id="{7DEEEF89-F212-4ADE-A06C-E109E0C0C1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2476" y="5568951"/>
                        <a:ext cx="46037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86776EA-630F-4805-A4CC-829886907C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3048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Exposure to Dose Rate:</a:t>
            </a:r>
            <a:b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 </a:t>
            </a:r>
            <a:r>
              <a:rPr lang="en-US" alt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Kerma</a:t>
            </a:r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Strength</a:t>
            </a:r>
            <a:b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altLang="en-US" sz="320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8198B74-65F7-454E-A40A-34E14A81FB9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08176" y="1600201"/>
            <a:ext cx="8302625" cy="50196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3600"/>
              <a:t>Now relate exposure in air (X) to dose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Can get Exposure from Activity, Distance, Time and the Exposure rate constant</a:t>
            </a:r>
          </a:p>
          <a:p>
            <a:pPr lvl="1">
              <a:lnSpc>
                <a:spcPct val="80000"/>
              </a:lnSpc>
            </a:pP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 sz="3600"/>
              <a:t>KERMA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Kinetic Energy Released per unit Mass</a:t>
            </a:r>
          </a:p>
          <a:p>
            <a:pPr lvl="2">
              <a:lnSpc>
                <a:spcPct val="80000"/>
              </a:lnSpc>
            </a:pPr>
            <a:r>
              <a:rPr lang="en-US" altLang="en-US"/>
              <a:t>All KE given to charged particles from uncharged particles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Proportional to Dose</a:t>
            </a:r>
          </a:p>
          <a:p>
            <a:pPr>
              <a:lnSpc>
                <a:spcPct val="80000"/>
              </a:lnSpc>
            </a:pPr>
            <a:endParaRPr lang="en-US" altLang="en-US" sz="3600"/>
          </a:p>
          <a:p>
            <a:pPr>
              <a:lnSpc>
                <a:spcPct val="80000"/>
              </a:lnSpc>
            </a:pPr>
            <a:endParaRPr lang="en-US" altLang="en-US" sz="3600" b="1"/>
          </a:p>
          <a:p>
            <a:pPr>
              <a:lnSpc>
                <a:spcPct val="80000"/>
              </a:lnSpc>
            </a:pPr>
            <a:endParaRPr lang="en-US" altLang="en-US"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EAB73ECB-C5C1-49CD-B97D-239415090A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Kerma</a:t>
            </a:r>
            <a:endParaRPr lang="en-US" altLang="en-US" sz="4000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8A9792C-903C-4F7F-8E0A-D55093A806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08176" y="1600201"/>
            <a:ext cx="8302625" cy="50196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3600"/>
              <a:t>Indirectly ionizing radiation (photons and neutrons) deposit energy: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Kinetic energy imparted to electrons/nuclei is then deposited as dose downstream</a:t>
            </a:r>
          </a:p>
          <a:p>
            <a:pPr>
              <a:lnSpc>
                <a:spcPct val="80000"/>
              </a:lnSpc>
            </a:pPr>
            <a:endParaRPr lang="en-US" altLang="en-US" sz="3600" b="1"/>
          </a:p>
          <a:p>
            <a:pPr>
              <a:lnSpc>
                <a:spcPct val="80000"/>
              </a:lnSpc>
            </a:pPr>
            <a:endParaRPr lang="en-US" altLang="en-US"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0711A41-DF1C-4232-9FD4-69310F9145D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3048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Exposure to Dose Rate:</a:t>
            </a:r>
            <a:b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 </a:t>
            </a:r>
            <a:r>
              <a:rPr lang="en-US" alt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Kerma</a:t>
            </a:r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Strength</a:t>
            </a:r>
            <a:b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altLang="en-US" sz="3200" dirty="0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08F41A43-224E-45D1-844D-9023F3B638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08176" y="1600201"/>
            <a:ext cx="8302625" cy="5019675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en-US" sz="3600" dirty="0"/>
              <a:t>Air </a:t>
            </a:r>
            <a:r>
              <a:rPr lang="en-US" altLang="en-US" sz="3600" dirty="0" err="1"/>
              <a:t>Kerma</a:t>
            </a:r>
            <a:r>
              <a:rPr lang="en-US" altLang="en-US" sz="3600" dirty="0"/>
              <a:t>:</a:t>
            </a:r>
          </a:p>
          <a:p>
            <a:pPr marL="0" indent="0" algn="ctr">
              <a:lnSpc>
                <a:spcPct val="80000"/>
              </a:lnSpc>
              <a:buNone/>
              <a:defRPr/>
            </a:pPr>
            <a:r>
              <a:rPr lang="en-US" altLang="en-US" sz="3600" dirty="0"/>
              <a:t>K = X (W/e)</a:t>
            </a:r>
            <a:endParaRPr lang="en-US" altLang="en-US" sz="2800" dirty="0"/>
          </a:p>
          <a:p>
            <a:pPr lvl="1" indent="0">
              <a:lnSpc>
                <a:spcPct val="80000"/>
              </a:lnSpc>
              <a:buNone/>
              <a:defRPr/>
            </a:pPr>
            <a:r>
              <a:rPr lang="en-US" altLang="en-US" sz="2400" dirty="0"/>
              <a:t>X = exposure [R]</a:t>
            </a:r>
          </a:p>
          <a:p>
            <a:pPr lvl="1" indent="0">
              <a:lnSpc>
                <a:spcPct val="80000"/>
              </a:lnSpc>
              <a:buNone/>
              <a:defRPr/>
            </a:pPr>
            <a:r>
              <a:rPr lang="en-US" altLang="en-US" sz="2400" dirty="0"/>
              <a:t>(W/e) = average energy to create ion pair [J/C or eV/</a:t>
            </a:r>
            <a:r>
              <a:rPr lang="en-US" altLang="en-US" sz="2400" dirty="0" err="1"/>
              <a:t>i.p</a:t>
            </a:r>
            <a:r>
              <a:rPr lang="en-US" altLang="en-US" sz="2400" dirty="0"/>
              <a:t>.]</a:t>
            </a:r>
          </a:p>
          <a:p>
            <a:pPr lvl="1" indent="0">
              <a:lnSpc>
                <a:spcPct val="80000"/>
              </a:lnSpc>
              <a:buNone/>
              <a:defRPr/>
            </a:pPr>
            <a:endParaRPr lang="en-US" altLang="en-US" sz="2400" dirty="0"/>
          </a:p>
          <a:p>
            <a:pPr>
              <a:lnSpc>
                <a:spcPct val="80000"/>
              </a:lnSpc>
              <a:defRPr/>
            </a:pPr>
            <a:r>
              <a:rPr lang="en-US" altLang="en-US" sz="3600" dirty="0"/>
              <a:t>Air Kerma Strength: </a:t>
            </a:r>
            <a:r>
              <a:rPr lang="en-US" altLang="en-US" sz="3600" dirty="0" err="1"/>
              <a:t>S</a:t>
            </a:r>
            <a:r>
              <a:rPr lang="en-US" altLang="en-US" sz="3600" baseline="-25000" dirty="0" err="1"/>
              <a:t>k</a:t>
            </a:r>
            <a:r>
              <a:rPr lang="en-US" altLang="en-US" sz="3600" dirty="0"/>
              <a:t> = </a:t>
            </a:r>
            <a:r>
              <a:rPr lang="en-US" altLang="en-US" sz="3600" dirty="0" err="1"/>
              <a:t>dK</a:t>
            </a:r>
            <a:r>
              <a:rPr lang="en-US" altLang="en-US" sz="3600" dirty="0"/>
              <a:t>(r)/dt * r</a:t>
            </a:r>
            <a:r>
              <a:rPr lang="en-US" altLang="en-US" sz="3600" baseline="30000" dirty="0"/>
              <a:t>2</a:t>
            </a:r>
          </a:p>
          <a:p>
            <a:pPr marL="971550" lvl="2" indent="-571500">
              <a:lnSpc>
                <a:spcPct val="80000"/>
              </a:lnSpc>
              <a:defRPr/>
            </a:pPr>
            <a:endParaRPr lang="en-US" altLang="en-US" sz="1200" dirty="0"/>
          </a:p>
          <a:p>
            <a:pPr marL="400050" lvl="2" indent="0">
              <a:lnSpc>
                <a:spcPct val="80000"/>
              </a:lnSpc>
              <a:defRPr/>
            </a:pPr>
            <a:r>
              <a:rPr lang="en-US" altLang="en-US" sz="2800" i="1" dirty="0"/>
              <a:t>	Change in Air Kerma per unit time * area</a:t>
            </a:r>
          </a:p>
          <a:p>
            <a:pPr marL="400050" lvl="2" indent="0">
              <a:lnSpc>
                <a:spcPct val="80000"/>
              </a:lnSpc>
              <a:defRPr/>
            </a:pPr>
            <a:r>
              <a:rPr lang="en-US" altLang="en-US" sz="2800" i="1" dirty="0"/>
              <a:t>	</a:t>
            </a:r>
            <a:r>
              <a:rPr lang="en-US" altLang="en-US" sz="2800" b="1" i="1" dirty="0"/>
              <a:t>Units of “U” [</a:t>
            </a:r>
            <a:r>
              <a:rPr lang="el-GR" altLang="en-US" sz="2800" b="1" i="1" dirty="0">
                <a:sym typeface="Symbol" panose="05050102010706020507" pitchFamily="18" charset="2"/>
              </a:rPr>
              <a:t>μ</a:t>
            </a:r>
            <a:r>
              <a:rPr lang="en-US" altLang="en-US" sz="2800" b="1" i="1" dirty="0">
                <a:sym typeface="Symbol" panose="05050102010706020507" pitchFamily="18" charset="2"/>
              </a:rPr>
              <a:t>Gy*m</a:t>
            </a:r>
            <a:r>
              <a:rPr lang="en-US" altLang="en-US" sz="2800" b="1" i="1" baseline="30000" dirty="0">
                <a:sym typeface="Symbol" panose="05050102010706020507" pitchFamily="18" charset="2"/>
              </a:rPr>
              <a:t>2</a:t>
            </a:r>
            <a:r>
              <a:rPr lang="en-US" altLang="en-US" sz="2800" b="1" i="1" dirty="0">
                <a:sym typeface="Symbol" panose="05050102010706020507" pitchFamily="18" charset="2"/>
              </a:rPr>
              <a:t>/hr] or [cGy*cm</a:t>
            </a:r>
            <a:r>
              <a:rPr lang="en-US" altLang="en-US" sz="2800" b="1" i="1" baseline="30000" dirty="0">
                <a:sym typeface="Symbol" panose="05050102010706020507" pitchFamily="18" charset="2"/>
              </a:rPr>
              <a:t>2</a:t>
            </a:r>
            <a:r>
              <a:rPr lang="en-US" altLang="en-US" sz="2800" b="1" i="1" dirty="0">
                <a:sym typeface="Symbol" panose="05050102010706020507" pitchFamily="18" charset="2"/>
              </a:rPr>
              <a:t>/hr]</a:t>
            </a:r>
          </a:p>
          <a:p>
            <a:pPr marL="400050" lvl="2" indent="0">
              <a:lnSpc>
                <a:spcPct val="80000"/>
              </a:lnSpc>
              <a:defRPr/>
            </a:pPr>
            <a:r>
              <a:rPr lang="en-US" altLang="en-US" sz="2800" b="1" i="1" dirty="0">
                <a:sym typeface="Symbol" panose="05050102010706020507" pitchFamily="18" charset="2"/>
              </a:rPr>
              <a:t>	</a:t>
            </a:r>
            <a:r>
              <a:rPr lang="en-US" altLang="en-US" sz="2800" dirty="0">
                <a:sym typeface="Symbol" panose="05050102010706020507" pitchFamily="18" charset="2"/>
              </a:rPr>
              <a:t>Source with 1U produces:</a:t>
            </a:r>
          </a:p>
          <a:p>
            <a:pPr marL="857250" lvl="3" indent="0">
              <a:lnSpc>
                <a:spcPct val="80000"/>
              </a:lnSpc>
              <a:defRPr/>
            </a:pPr>
            <a:r>
              <a:rPr lang="en-US" altLang="en-US" dirty="0">
                <a:sym typeface="Symbol" panose="05050102010706020507" pitchFamily="18" charset="2"/>
              </a:rPr>
              <a:t>1cGy/h at 1 cm from source</a:t>
            </a:r>
          </a:p>
          <a:p>
            <a:pPr marL="857250" lvl="3" indent="0">
              <a:lnSpc>
                <a:spcPct val="80000"/>
              </a:lnSpc>
              <a:defRPr/>
            </a:pPr>
            <a:r>
              <a:rPr lang="en-US" altLang="en-US" dirty="0">
                <a:sym typeface="Symbol" panose="05050102010706020507" pitchFamily="18" charset="2"/>
              </a:rPr>
              <a:t>1</a:t>
            </a:r>
            <a:r>
              <a:rPr lang="el-GR" altLang="en-US" dirty="0">
                <a:sym typeface="Symbol" panose="05050102010706020507" pitchFamily="18" charset="2"/>
              </a:rPr>
              <a:t>μ</a:t>
            </a:r>
            <a:r>
              <a:rPr lang="en-US" altLang="en-US" dirty="0">
                <a:sym typeface="Symbol" panose="05050102010706020507" pitchFamily="18" charset="2"/>
              </a:rPr>
              <a:t>Gy/h at 1 m from source</a:t>
            </a:r>
          </a:p>
          <a:p>
            <a:pPr marL="857250" lvl="3" indent="0">
              <a:lnSpc>
                <a:spcPct val="80000"/>
              </a:lnSpc>
              <a:defRPr/>
            </a:pPr>
            <a:endParaRPr lang="en-US" altLang="en-US" b="1" i="1" dirty="0">
              <a:sym typeface="Symbol" panose="05050102010706020507" pitchFamily="18" charset="2"/>
            </a:endParaRP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altLang="en-US" sz="2800" b="1" i="1" dirty="0">
                <a:sym typeface="Symbol" panose="05050102010706020507" pitchFamily="18" charset="2"/>
              </a:rPr>
              <a:t>	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3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D273805-5513-4670-BDB9-ED6CE42C1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Air </a:t>
            </a:r>
            <a:r>
              <a:rPr lang="en-US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Kerma</a:t>
            </a: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Strength Conversions @ 1m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609BBF1-4EF0-45FB-A45E-4365E3F70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71675" y="1843088"/>
            <a:ext cx="8229600" cy="22669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l-GR" altLang="en-US" b="1"/>
              <a:t>1</a:t>
            </a:r>
            <a:r>
              <a:rPr lang="en-US" altLang="en-US" b="1"/>
              <a:t>U</a:t>
            </a:r>
            <a:r>
              <a:rPr lang="el-GR" altLang="en-US" b="1"/>
              <a:t> </a:t>
            </a:r>
            <a:r>
              <a:rPr lang="en-US" altLang="en-US" b="1"/>
              <a:t>(</a:t>
            </a:r>
            <a:r>
              <a:rPr lang="el-GR" altLang="en-US"/>
              <a:t>μ</a:t>
            </a:r>
            <a:r>
              <a:rPr lang="en-US" altLang="en-US" b="1"/>
              <a:t>Gy m</a:t>
            </a:r>
            <a:r>
              <a:rPr lang="en-US" altLang="en-US" b="1" baseline="30000"/>
              <a:t>2</a:t>
            </a:r>
            <a:r>
              <a:rPr lang="en-US" altLang="en-US" b="1"/>
              <a:t>/h)</a:t>
            </a:r>
            <a:endParaRPr lang="en-US" altLang="en-US"/>
          </a:p>
          <a:p>
            <a:pPr marL="0" indent="0">
              <a:spcBef>
                <a:spcPct val="0"/>
              </a:spcBef>
              <a:buNone/>
            </a:pPr>
            <a:r>
              <a:rPr lang="en-US" altLang="en-US" b="1"/>
              <a:t>			= 0.348 mCi for </a:t>
            </a:r>
            <a:r>
              <a:rPr lang="en-US" altLang="en-US" b="1" baseline="30000"/>
              <a:t>137</a:t>
            </a:r>
            <a:r>
              <a:rPr lang="en-US" altLang="en-US" b="1"/>
              <a:t>Cs</a:t>
            </a:r>
            <a:endParaRPr lang="en-US" altLang="en-US"/>
          </a:p>
          <a:p>
            <a:pPr marL="0" indent="0">
              <a:buNone/>
            </a:pPr>
            <a:r>
              <a:rPr lang="en-US" altLang="en-US" b="1"/>
              <a:t>			= 0.243 mCi for </a:t>
            </a:r>
            <a:r>
              <a:rPr lang="en-US" altLang="en-US" b="1" baseline="30000"/>
              <a:t>192</a:t>
            </a:r>
            <a:r>
              <a:rPr lang="en-US" altLang="en-US" b="1"/>
              <a:t>Ir</a:t>
            </a:r>
            <a:endParaRPr lang="en-US" altLang="en-US"/>
          </a:p>
          <a:p>
            <a:pPr marL="0" indent="0">
              <a:buNone/>
            </a:pPr>
            <a:r>
              <a:rPr lang="en-US" altLang="en-US" b="1"/>
              <a:t>			= 0.486 mCi for </a:t>
            </a:r>
            <a:r>
              <a:rPr lang="en-US" altLang="en-US" b="1" baseline="30000"/>
              <a:t>198</a:t>
            </a:r>
            <a:r>
              <a:rPr lang="en-US" altLang="en-US" b="1"/>
              <a:t>Au</a:t>
            </a:r>
            <a:endParaRPr lang="en-US" altLang="en-US"/>
          </a:p>
          <a:p>
            <a:pPr marL="0" indent="0">
              <a:buNone/>
            </a:pPr>
            <a:r>
              <a:rPr lang="en-US" altLang="en-US" b="1"/>
              <a:t>			= 0.787 mCi for </a:t>
            </a:r>
            <a:r>
              <a:rPr lang="en-US" altLang="en-US" b="1" baseline="30000"/>
              <a:t>125</a:t>
            </a:r>
            <a:r>
              <a:rPr lang="en-US" altLang="en-US" b="1"/>
              <a:t>I</a:t>
            </a:r>
            <a:endParaRPr lang="en-US" altLang="en-US"/>
          </a:p>
          <a:p>
            <a:pPr marL="0" indent="0">
              <a:buNone/>
            </a:pPr>
            <a:r>
              <a:rPr lang="en-US" altLang="en-US" b="1"/>
              <a:t>			= 0.773 mCi for </a:t>
            </a:r>
            <a:r>
              <a:rPr lang="en-US" altLang="en-US" b="1" baseline="30000"/>
              <a:t>103</a:t>
            </a:r>
            <a:r>
              <a:rPr lang="en-US" altLang="en-US" b="1"/>
              <a:t>Pd</a:t>
            </a: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EF79147-FECD-40E9-AE05-E0F245CC0C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 </a:t>
            </a:r>
            <a:r>
              <a:rPr lang="en-US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Kerma</a:t>
            </a: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Strength – Why?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BBCD0CC4-E949-4C25-8368-1BAA31426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0063" y="1582738"/>
            <a:ext cx="8667750" cy="446405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altLang="en-US" sz="3600" dirty="0">
                <a:sym typeface="Symbol" panose="05050102010706020507" pitchFamily="18" charset="2"/>
              </a:rPr>
              <a:t>Source specification</a:t>
            </a:r>
          </a:p>
          <a:p>
            <a:pPr>
              <a:defRPr/>
            </a:pPr>
            <a:r>
              <a:rPr lang="en-US" altLang="en-US" sz="3600" dirty="0">
                <a:sym typeface="Symbol" panose="05050102010706020507" pitchFamily="18" charset="2"/>
              </a:rPr>
              <a:t>TG-43:</a:t>
            </a:r>
          </a:p>
          <a:p>
            <a:pPr>
              <a:defRPr/>
            </a:pPr>
            <a:endParaRPr lang="en-US" altLang="en-US" sz="3600" dirty="0">
              <a:sym typeface="Symbol" panose="05050102010706020507" pitchFamily="18" charset="2"/>
            </a:endParaRPr>
          </a:p>
          <a:p>
            <a:pPr>
              <a:defRPr/>
            </a:pPr>
            <a:endParaRPr lang="en-US" altLang="en-US" sz="3600" dirty="0">
              <a:sym typeface="Symbol" panose="05050102010706020507" pitchFamily="18" charset="2"/>
            </a:endParaRPr>
          </a:p>
          <a:p>
            <a:pPr>
              <a:defRPr/>
            </a:pPr>
            <a:endParaRPr lang="en-US" altLang="en-US" sz="3600" dirty="0">
              <a:sym typeface="Symbol" panose="05050102010706020507" pitchFamily="18" charset="2"/>
            </a:endParaRPr>
          </a:p>
          <a:p>
            <a:pPr>
              <a:defRPr/>
            </a:pPr>
            <a:endParaRPr lang="en-US" altLang="en-US" sz="3600" dirty="0">
              <a:sym typeface="Symbol" panose="05050102010706020507" pitchFamily="18" charset="2"/>
            </a:endParaRPr>
          </a:p>
          <a:p>
            <a:pPr>
              <a:defRPr/>
            </a:pPr>
            <a:endParaRPr lang="en-US" altLang="en-US" dirty="0">
              <a:sym typeface="Symbol" panose="05050102010706020507" pitchFamily="18" charset="2"/>
            </a:endParaRPr>
          </a:p>
          <a:p>
            <a:pPr marL="0" indent="0">
              <a:buNone/>
              <a:defRPr/>
            </a:pPr>
            <a:r>
              <a:rPr lang="en-US" altLang="en-US" dirty="0">
                <a:sym typeface="Symbol" panose="05050102010706020507" pitchFamily="18" charset="2"/>
              </a:rPr>
              <a:t>Don’t panic I won’t test you </a:t>
            </a:r>
            <a:r>
              <a:rPr lang="en-US" altLang="en-US" b="1" dirty="0">
                <a:sym typeface="Symbol" panose="05050102010706020507" pitchFamily="18" charset="2"/>
              </a:rPr>
              <a:t>too</a:t>
            </a:r>
            <a:r>
              <a:rPr lang="en-US" altLang="en-US" dirty="0">
                <a:sym typeface="Symbol" panose="05050102010706020507" pitchFamily="18" charset="2"/>
              </a:rPr>
              <a:t> hard on this…</a:t>
            </a:r>
          </a:p>
          <a:p>
            <a:pPr marL="0" indent="0">
              <a:buNone/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baseline="30000" dirty="0">
              <a:sym typeface="Symbol" panose="05050102010706020507" pitchFamily="18" charset="2"/>
            </a:endParaRPr>
          </a:p>
          <a:p>
            <a:pPr marL="0" indent="0">
              <a:buNone/>
              <a:defRPr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09AC8545-AA2F-4BD6-89AC-558826E12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70702" r="69940" b="16873"/>
          <a:stretch>
            <a:fillRect/>
          </a:stretch>
        </p:blipFill>
        <p:spPr bwMode="auto">
          <a:xfrm>
            <a:off x="1849439" y="4016375"/>
            <a:ext cx="8351837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0BA48C79-EE64-4158-9430-2B3E18F8D3D1}"/>
              </a:ext>
            </a:extLst>
          </p:cNvPr>
          <p:cNvSpPr/>
          <p:nvPr/>
        </p:nvSpPr>
        <p:spPr>
          <a:xfrm rot="16200000">
            <a:off x="7400926" y="1517651"/>
            <a:ext cx="388937" cy="4551362"/>
          </a:xfrm>
          <a:prstGeom prst="rightBrace">
            <a:avLst>
              <a:gd name="adj1" fmla="val 8333"/>
              <a:gd name="adj2" fmla="val 5134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822" name="TextBox 3">
            <a:extLst>
              <a:ext uri="{FF2B5EF4-FFF2-40B4-BE49-F238E27FC236}">
                <a16:creationId xmlns:a16="http://schemas.microsoft.com/office/drawing/2014/main" id="{25F13407-3F4B-4948-BC13-2F74DC820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713" y="2625725"/>
            <a:ext cx="48688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Accounts for variations due to dose distribution, drop off, absorption, scatter, filtration, geometric effects for any point.</a:t>
            </a:r>
          </a:p>
        </p:txBody>
      </p:sp>
      <p:sp>
        <p:nvSpPr>
          <p:cNvPr id="34823" name="TextBox 6">
            <a:extLst>
              <a:ext uri="{FF2B5EF4-FFF2-40B4-BE49-F238E27FC236}">
                <a16:creationId xmlns:a16="http://schemas.microsoft.com/office/drawing/2014/main" id="{7986D462-16B8-456C-A86C-07F277FD9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3833814"/>
            <a:ext cx="117951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Dose rate at a point</a:t>
            </a:r>
          </a:p>
        </p:txBody>
      </p:sp>
      <p:sp>
        <p:nvSpPr>
          <p:cNvPr id="34824" name="TextBox 7">
            <a:extLst>
              <a:ext uri="{FF2B5EF4-FFF2-40B4-BE49-F238E27FC236}">
                <a16:creationId xmlns:a16="http://schemas.microsoft.com/office/drawing/2014/main" id="{7333685A-DB47-4351-AF04-BC71757D8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975" y="3841750"/>
            <a:ext cx="12398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Dose rate constant</a:t>
            </a:r>
          </a:p>
        </p:txBody>
      </p:sp>
      <p:sp>
        <p:nvSpPr>
          <p:cNvPr id="34825" name="TextBox 8">
            <a:extLst>
              <a:ext uri="{FF2B5EF4-FFF2-40B4-BE49-F238E27FC236}">
                <a16:creationId xmlns:a16="http://schemas.microsoft.com/office/drawing/2014/main" id="{854FC747-3113-418E-906C-719C5059C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8314" y="3851275"/>
            <a:ext cx="12398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Air Kerma Strength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6CB0-729C-2809-F246-222508BD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Calculation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B7C7-CB66-61E5-7920-07CDFF8DB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Poke </a:t>
            </a:r>
            <a:r>
              <a:rPr lang="en-US" dirty="0" err="1"/>
              <a:t>ya</a:t>
            </a:r>
            <a:r>
              <a:rPr lang="en-US" dirty="0"/>
              <a:t> prostate, Yank </a:t>
            </a:r>
            <a:r>
              <a:rPr lang="en-US" dirty="0" err="1"/>
              <a:t>ya</a:t>
            </a:r>
            <a:r>
              <a:rPr lang="en-US" dirty="0"/>
              <a:t> Uterus</a:t>
            </a:r>
          </a:p>
        </p:txBody>
      </p:sp>
    </p:spTree>
    <p:extLst>
      <p:ext uri="{BB962C8B-B14F-4D97-AF65-F5344CB8AC3E}">
        <p14:creationId xmlns:p14="http://schemas.microsoft.com/office/powerpoint/2010/main" val="3186876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EEBC4-BC6D-390A-8ADB-DD4DE66E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10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F0AD36-F0AB-E9C0-493B-7B73E89A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4" descr="A drawing of a human body&#10;&#10;AI-generated content may be incorrect.">
            <a:extLst>
              <a:ext uri="{FF2B5EF4-FFF2-40B4-BE49-F238E27FC236}">
                <a16:creationId xmlns:a16="http://schemas.microsoft.com/office/drawing/2014/main" id="{8F842AEE-B3D9-8E04-923B-44059BF7C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49" y="894671"/>
            <a:ext cx="4203356" cy="307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57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352D4-BBCD-D87A-D313-43164E7592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2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676CA63-A672-7700-BED9-CF6235673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Historical Perspective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D93CE8E3-E9AF-FC96-A522-CC987598E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09775" y="1506538"/>
            <a:ext cx="8396288" cy="506095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sz="2800"/>
              <a:t>Initially most treatment techniques were developed with radium</a:t>
            </a:r>
          </a:p>
          <a:p>
            <a:pPr eaLnBrk="1" hangingPunct="1"/>
            <a:r>
              <a:rPr lang="en-US" altLang="en-US" sz="2800"/>
              <a:t>Modern dosimetry is still associated with radium</a:t>
            </a:r>
          </a:p>
          <a:p>
            <a:pPr eaLnBrk="1" hangingPunct="1"/>
            <a:r>
              <a:rPr lang="en-US" altLang="en-US" sz="2800"/>
              <a:t>Safety concerns about radium</a:t>
            </a:r>
          </a:p>
          <a:p>
            <a:pPr lvl="1" eaLnBrk="1" hangingPunct="1"/>
            <a:r>
              <a:rPr lang="en-US" altLang="en-US" sz="2400"/>
              <a:t>Radium decays to radon (a gas)</a:t>
            </a:r>
          </a:p>
          <a:p>
            <a:pPr lvl="1" eaLnBrk="1" hangingPunct="1"/>
            <a:r>
              <a:rPr lang="en-US" altLang="en-US" sz="2400"/>
              <a:t>In a sealed chamber (seed), gas builds up</a:t>
            </a:r>
          </a:p>
          <a:p>
            <a:pPr lvl="2" eaLnBrk="1" hangingPunct="1"/>
            <a:r>
              <a:rPr lang="en-US" altLang="en-US" sz="2000"/>
              <a:t>Gas leak</a:t>
            </a:r>
          </a:p>
          <a:p>
            <a:pPr lvl="2" eaLnBrk="1" hangingPunct="1"/>
            <a:r>
              <a:rPr lang="en-US" altLang="en-US" sz="2000"/>
              <a:t>Radioactive material dissemination</a:t>
            </a:r>
          </a:p>
          <a:p>
            <a:pPr eaLnBrk="1" hangingPunct="1"/>
            <a:r>
              <a:rPr lang="en-US" altLang="en-US" sz="2800"/>
              <a:t>Artificial radionuclides are now used </a:t>
            </a:r>
          </a:p>
          <a:p>
            <a:pPr lvl="1" eaLnBrk="1" hangingPunct="1"/>
            <a:r>
              <a:rPr lang="en-US" altLang="en-US" sz="2400"/>
              <a:t>Useful energies for therapy treatments</a:t>
            </a:r>
          </a:p>
          <a:p>
            <a:pPr lvl="1" eaLnBrk="1" hangingPunct="1"/>
            <a:r>
              <a:rPr lang="en-US" altLang="en-US" sz="2400"/>
              <a:t>Convenient half-life’s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3DC41-F47D-B62D-B285-16FF3665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54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76E7F-8B4A-6361-F501-54512AD75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6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36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7C86F-D12B-7945-F810-39E48736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72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55603-AF30-4BCA-7494-B81D968E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64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157BA-D9CC-3184-C16A-0F7DEA5F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2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C86E-ED62-3A3A-7282-8D96BF49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Lower Lip Tumor (example)</a:t>
            </a:r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2DAB6EDD-2E7C-198C-E87D-03DFA9705A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3088" y="1871663"/>
            <a:ext cx="3657600" cy="4178300"/>
          </a:xfrm>
        </p:spPr>
        <p:txBody>
          <a:bodyPr/>
          <a:lstStyle/>
          <a:p>
            <a:r>
              <a:rPr lang="en-US" altLang="en-US"/>
              <a:t>53 year old patient</a:t>
            </a:r>
          </a:p>
          <a:p>
            <a:r>
              <a:rPr lang="en-US" altLang="en-US"/>
              <a:t>Surgery could remove tumor but the patient would lose partial function of the lip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D1ADB654-AAFB-39C7-B958-E798DD9F3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0"/>
          <a:stretch>
            <a:fillRect/>
          </a:stretch>
        </p:blipFill>
        <p:spPr bwMode="auto">
          <a:xfrm>
            <a:off x="5618164" y="1552576"/>
            <a:ext cx="4581525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91B0-E9C2-F871-7C9C-BBB5E20D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Iridium-192 Needles</a:t>
            </a:r>
          </a:p>
        </p:txBody>
      </p:sp>
      <p:pic>
        <p:nvPicPr>
          <p:cNvPr id="39938" name="Picture 4">
            <a:extLst>
              <a:ext uri="{FF2B5EF4-FFF2-40B4-BE49-F238E27FC236}">
                <a16:creationId xmlns:a16="http://schemas.microsoft.com/office/drawing/2014/main" id="{93772571-EE0A-2FE5-AF98-08C7F7A03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4"/>
          <a:stretch>
            <a:fillRect/>
          </a:stretch>
        </p:blipFill>
        <p:spPr bwMode="auto">
          <a:xfrm>
            <a:off x="5524500" y="1670050"/>
            <a:ext cx="4992688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8FFD3FE3-717C-B199-4AD6-5DD0130F5A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3088" y="1871663"/>
            <a:ext cx="3657600" cy="4178300"/>
          </a:xfrm>
        </p:spPr>
        <p:txBody>
          <a:bodyPr/>
          <a:lstStyle/>
          <a:p>
            <a:r>
              <a:rPr lang="en-US" altLang="en-US"/>
              <a:t>Custom plaque for inserting sources</a:t>
            </a:r>
          </a:p>
          <a:p>
            <a:r>
              <a:rPr lang="en-US" altLang="en-US"/>
              <a:t>Local anesthetic</a:t>
            </a:r>
          </a:p>
          <a:p>
            <a:r>
              <a:rPr lang="en-US" altLang="en-US"/>
              <a:t>6 day treatment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0F0A-86D4-481E-B08A-703D19BF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Month Later…</a:t>
            </a:r>
          </a:p>
        </p:txBody>
      </p:sp>
      <p:pic>
        <p:nvPicPr>
          <p:cNvPr id="40962" name="Picture 4">
            <a:extLst>
              <a:ext uri="{FF2B5EF4-FFF2-40B4-BE49-F238E27FC236}">
                <a16:creationId xmlns:a16="http://schemas.microsoft.com/office/drawing/2014/main" id="{949E2A07-9C0A-6F17-27A7-4D02CF585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5" t="523" b="-2"/>
          <a:stretch>
            <a:fillRect/>
          </a:stretch>
        </p:blipFill>
        <p:spPr bwMode="auto">
          <a:xfrm>
            <a:off x="3108326" y="1266826"/>
            <a:ext cx="6018213" cy="550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81CD-A4D3-4647-CBC4-121ECABF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Months Later…</a:t>
            </a:r>
          </a:p>
        </p:txBody>
      </p:sp>
      <p:pic>
        <p:nvPicPr>
          <p:cNvPr id="41986" name="Picture 4">
            <a:extLst>
              <a:ext uri="{FF2B5EF4-FFF2-40B4-BE49-F238E27FC236}">
                <a16:creationId xmlns:a16="http://schemas.microsoft.com/office/drawing/2014/main" id="{B98622CA-5A03-63DD-157B-E4471CA89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9"/>
          <a:stretch>
            <a:fillRect/>
          </a:stretch>
        </p:blipFill>
        <p:spPr bwMode="auto">
          <a:xfrm>
            <a:off x="3714751" y="1385889"/>
            <a:ext cx="4678363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4931-42C5-3B84-3D38-37A4F58C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 Months Later</a:t>
            </a:r>
          </a:p>
        </p:txBody>
      </p:sp>
      <p:pic>
        <p:nvPicPr>
          <p:cNvPr id="43010" name="Picture 5">
            <a:extLst>
              <a:ext uri="{FF2B5EF4-FFF2-40B4-BE49-F238E27FC236}">
                <a16:creationId xmlns:a16="http://schemas.microsoft.com/office/drawing/2014/main" id="{35DF5217-73C7-1042-4BD1-F7CE3085C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7" t="1144"/>
          <a:stretch>
            <a:fillRect/>
          </a:stretch>
        </p:blipFill>
        <p:spPr bwMode="auto">
          <a:xfrm>
            <a:off x="4033839" y="1374775"/>
            <a:ext cx="4141787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1372</Words>
  <Application>Microsoft Office PowerPoint</Application>
  <PresentationFormat>Widescreen</PresentationFormat>
  <Paragraphs>241</Paragraphs>
  <Slides>44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Aptos</vt:lpstr>
      <vt:lpstr>Arial</vt:lpstr>
      <vt:lpstr>Calibri</vt:lpstr>
      <vt:lpstr>Neue Haas Grotesk Text Pro</vt:lpstr>
      <vt:lpstr>Symbol</vt:lpstr>
      <vt:lpstr>Times New Roman</vt:lpstr>
      <vt:lpstr>VanillaVTI</vt:lpstr>
      <vt:lpstr>Equation</vt:lpstr>
      <vt:lpstr>Brachytherapy Calculations</vt:lpstr>
      <vt:lpstr>Additional Intro To Brachy Stuff</vt:lpstr>
      <vt:lpstr>PowerPoint Presentation</vt:lpstr>
      <vt:lpstr>Historical Perspective</vt:lpstr>
      <vt:lpstr>Lower Lip Tumor (example)</vt:lpstr>
      <vt:lpstr>7 Iridium-192 Needles</vt:lpstr>
      <vt:lpstr>One Month Later…</vt:lpstr>
      <vt:lpstr>Two Months Later…</vt:lpstr>
      <vt:lpstr>Four Months Later</vt:lpstr>
      <vt:lpstr>Dose Rate</vt:lpstr>
      <vt:lpstr>Dose Rate</vt:lpstr>
      <vt:lpstr>Radiobiology of Dose Rate</vt:lpstr>
      <vt:lpstr>Radiobiology of LDR vs. HDR</vt:lpstr>
      <vt:lpstr>PowerPoint Presentation</vt:lpstr>
      <vt:lpstr>Radiobiology of LDR vs. HDR</vt:lpstr>
      <vt:lpstr>HDR vs. LDR</vt:lpstr>
      <vt:lpstr>LDR Brachytherapy</vt:lpstr>
      <vt:lpstr>HDR Brachytherapy</vt:lpstr>
      <vt:lpstr>HDR Source</vt:lpstr>
      <vt:lpstr>Radioactive Source</vt:lpstr>
      <vt:lpstr>HDR Channels</vt:lpstr>
      <vt:lpstr>Brachytherapy Calculations</vt:lpstr>
      <vt:lpstr>Quantities For Source Specification</vt:lpstr>
      <vt:lpstr>Apparent Activity</vt:lpstr>
      <vt:lpstr>Exposure Rate Constant ()</vt:lpstr>
      <vt:lpstr>Exposure Rate Constant ()</vt:lpstr>
      <vt:lpstr>Radium-226</vt:lpstr>
      <vt:lpstr>Radium Equivalence</vt:lpstr>
      <vt:lpstr>Common Exposure Rate Constants ()</vt:lpstr>
      <vt:lpstr>Radium Equivalence Ratios</vt:lpstr>
      <vt:lpstr>Exposure to Dose Rate: Air Kerma Strength </vt:lpstr>
      <vt:lpstr>Kerma</vt:lpstr>
      <vt:lpstr>Exposure to Dose Rate: Air Kerma Strength </vt:lpstr>
      <vt:lpstr>Common Air Kerma Strength Conversions @ 1m</vt:lpstr>
      <vt:lpstr>Air Kerma Strength – Why?</vt:lpstr>
      <vt:lpstr>Important Calculation 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Kedree Proffitt</dc:creator>
  <cp:lastModifiedBy>Kedree Proffitt</cp:lastModifiedBy>
  <cp:revision>1</cp:revision>
  <dcterms:created xsi:type="dcterms:W3CDTF">2025-11-18T02:49:59Z</dcterms:created>
  <dcterms:modified xsi:type="dcterms:W3CDTF">2025-11-18T03:19:25Z</dcterms:modified>
</cp:coreProperties>
</file>